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04" r:id="rId3"/>
    <p:sldId id="306" r:id="rId4"/>
    <p:sldId id="365" r:id="rId5"/>
    <p:sldId id="366" r:id="rId6"/>
    <p:sldId id="367" r:id="rId7"/>
    <p:sldId id="368" r:id="rId8"/>
    <p:sldId id="369" r:id="rId9"/>
    <p:sldId id="370" r:id="rId10"/>
    <p:sldId id="371" r:id="rId11"/>
    <p:sldId id="363" r:id="rId12"/>
    <p:sldId id="364" r:id="rId13"/>
    <p:sldId id="372" r:id="rId14"/>
    <p:sldId id="373" r:id="rId15"/>
    <p:sldId id="332" r:id="rId16"/>
    <p:sldId id="305" r:id="rId17"/>
    <p:sldId id="303" r:id="rId18"/>
    <p:sldId id="350" r:id="rId19"/>
    <p:sldId id="353" r:id="rId20"/>
    <p:sldId id="354" r:id="rId21"/>
    <p:sldId id="355" r:id="rId22"/>
    <p:sldId id="358" r:id="rId23"/>
    <p:sldId id="331" r:id="rId24"/>
    <p:sldId id="333" r:id="rId25"/>
    <p:sldId id="334" r:id="rId26"/>
    <p:sldId id="335" r:id="rId27"/>
    <p:sldId id="336" r:id="rId28"/>
    <p:sldId id="337" r:id="rId29"/>
    <p:sldId id="338" r:id="rId30"/>
    <p:sldId id="339" r:id="rId31"/>
    <p:sldId id="340" r:id="rId32"/>
    <p:sldId id="341" r:id="rId33"/>
    <p:sldId id="342" r:id="rId34"/>
    <p:sldId id="343" r:id="rId35"/>
    <p:sldId id="347" r:id="rId36"/>
    <p:sldId id="344" r:id="rId37"/>
    <p:sldId id="345" r:id="rId38"/>
    <p:sldId id="346" r:id="rId39"/>
    <p:sldId id="330" r:id="rId40"/>
    <p:sldId id="360" r:id="rId41"/>
    <p:sldId id="308" r:id="rId42"/>
    <p:sldId id="328" r:id="rId43"/>
    <p:sldId id="325" r:id="rId44"/>
    <p:sldId id="326" r:id="rId45"/>
    <p:sldId id="361" r:id="rId46"/>
    <p:sldId id="362" r:id="rId47"/>
    <p:sldId id="320" r:id="rId48"/>
    <p:sldId id="349"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A5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94660"/>
  </p:normalViewPr>
  <p:slideViewPr>
    <p:cSldViewPr>
      <p:cViewPr varScale="1">
        <p:scale>
          <a:sx n="70" d="100"/>
          <a:sy n="70" d="100"/>
        </p:scale>
        <p:origin x="1212"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4EB14F-6827-48AA-97DC-580510C43583}" type="datetimeFigureOut">
              <a:rPr lang="en-IN" smtClean="0"/>
              <a:pPr/>
              <a:t>09-01-2024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6464F3-E555-4192-92DF-661536CE0E99}" type="slidenum">
              <a:rPr lang="en-IN" smtClean="0"/>
              <a:pPr/>
              <a:t>‹#›</a:t>
            </a:fld>
            <a:endParaRPr lang="en-IN"/>
          </a:p>
        </p:txBody>
      </p:sp>
    </p:spTree>
    <p:extLst>
      <p:ext uri="{BB962C8B-B14F-4D97-AF65-F5344CB8AC3E}">
        <p14:creationId xmlns:p14="http://schemas.microsoft.com/office/powerpoint/2010/main" val="1623123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006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468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462d04a09b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462d04a09b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108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5" name="Date Placeholder 3"/>
          <p:cNvSpPr>
            <a:spLocks noGrp="1"/>
          </p:cNvSpPr>
          <p:nvPr>
            <p:ph type="dt" sz="half" idx="2"/>
          </p:nvPr>
        </p:nvSpPr>
        <p:spPr>
          <a:xfrm>
            <a:off x="457200" y="6356350"/>
            <a:ext cx="5122912" cy="36512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214970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smtClean="0"/>
              <a:t>© LPU :: INT254</a:t>
            </a: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1942699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smtClean="0"/>
              <a:t>© LPU :: INT254</a:t>
            </a: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217850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p:cNvSpPr>
            <a:spLocks noGrp="1"/>
          </p:cNvSpPr>
          <p:nvPr>
            <p:ph type="dt" sz="half" idx="2"/>
          </p:nvPr>
        </p:nvSpPr>
        <p:spPr>
          <a:xfrm>
            <a:off x="457200" y="6356350"/>
            <a:ext cx="5122912" cy="36512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259190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 LPU :: INT254</a:t>
            </a: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292981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smtClean="0"/>
              <a:t>© LPU :: INT254</a:t>
            </a: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215769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smtClean="0"/>
              <a:t>© LPU :: INT254</a:t>
            </a:r>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17535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smtClean="0"/>
              <a:t>© LPU :: INT254</a:t>
            </a:r>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393023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 LPU :: INT254</a:t>
            </a:r>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1457040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 LPU :: INT254</a:t>
            </a: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42558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 LPU :: INT254</a:t>
            </a: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3416168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5122912" cy="36512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1390349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www.whitman.e/"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png"/><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3.jpe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6.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7.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0.jpe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21.gif"/><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22.jpe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2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26.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27.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png"/><Relationship Id="rId4" Type="http://schemas.openxmlformats.org/officeDocument/2006/relationships/oleObject" Target="../embeddings/oleObject28.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png"/><Relationship Id="rId4" Type="http://schemas.openxmlformats.org/officeDocument/2006/relationships/oleObject" Target="../embeddings/oleObject29.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29.jpe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34.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35.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36.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37.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204864"/>
            <a:ext cx="8856984" cy="1470025"/>
          </a:xfrm>
        </p:spPr>
        <p:txBody>
          <a:bodyPr>
            <a:noAutofit/>
          </a:bodyPr>
          <a:lstStyle/>
          <a:p>
            <a:r>
              <a:rPr lang="en-US" sz="3600" dirty="0" smtClean="0">
                <a:solidFill>
                  <a:schemeClr val="tx2">
                    <a:lumMod val="50000"/>
                  </a:schemeClr>
                </a:solidFill>
                <a:latin typeface="Broadway" pitchFamily="82" charset="0"/>
              </a:rPr>
              <a:t>INT254</a:t>
            </a:r>
            <a:r>
              <a:rPr lang="en-US" sz="3600" dirty="0">
                <a:solidFill>
                  <a:schemeClr val="tx2">
                    <a:lumMod val="50000"/>
                  </a:schemeClr>
                </a:solidFill>
                <a:latin typeface="Broadway" pitchFamily="82" charset="0"/>
              </a:rPr>
              <a:t/>
            </a:r>
            <a:br>
              <a:rPr lang="en-US" sz="3600" dirty="0">
                <a:solidFill>
                  <a:schemeClr val="tx2">
                    <a:lumMod val="50000"/>
                  </a:schemeClr>
                </a:solidFill>
                <a:latin typeface="Broadway" pitchFamily="82" charset="0"/>
              </a:rPr>
            </a:br>
            <a:r>
              <a:rPr lang="en-US" sz="3600" dirty="0" smtClean="0">
                <a:solidFill>
                  <a:schemeClr val="tx2">
                    <a:lumMod val="50000"/>
                  </a:schemeClr>
                </a:solidFill>
                <a:latin typeface="Broadway" pitchFamily="82" charset="0"/>
              </a:rPr>
              <a:t>Fundamentals of  Machine </a:t>
            </a:r>
            <a:r>
              <a:rPr lang="en-US" sz="3600" dirty="0">
                <a:solidFill>
                  <a:schemeClr val="tx2">
                    <a:lumMod val="50000"/>
                  </a:schemeClr>
                </a:solidFill>
                <a:latin typeface="Broadway" pitchFamily="82" charset="0"/>
              </a:rPr>
              <a:t>Learning </a:t>
            </a:r>
            <a:endParaRPr lang="en-IN" sz="3600" dirty="0">
              <a:solidFill>
                <a:schemeClr val="tx2">
                  <a:lumMod val="50000"/>
                </a:schemeClr>
              </a:solidFill>
              <a:latin typeface="Broadway" pitchFamily="82"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0348292"/>
              </p:ext>
            </p:extLst>
          </p:nvPr>
        </p:nvGraphicFramePr>
        <p:xfrm>
          <a:off x="7391400" y="85725"/>
          <a:ext cx="1676400" cy="678979"/>
        </p:xfrm>
        <a:graphic>
          <a:graphicData uri="http://schemas.openxmlformats.org/presentationml/2006/ole">
            <mc:AlternateContent xmlns:mc="http://schemas.openxmlformats.org/markup-compatibility/2006">
              <mc:Choice xmlns:v="urn:schemas-microsoft-com:vml" Requires="v">
                <p:oleObj spid="_x0000_s1181" r:id="rId3" imgW="13937020" imgH="5409524" progId="">
                  <p:embed/>
                </p:oleObj>
              </mc:Choice>
              <mc:Fallback>
                <p:oleObj r:id="rId3" imgW="13937020" imgH="5409524" progId="">
                  <p:embed/>
                  <p:pic>
                    <p:nvPicPr>
                      <p:cNvPr id="0" name="Picture 1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89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Straight Connector 5"/>
          <p:cNvCxnSpPr/>
          <p:nvPr/>
        </p:nvCxnSpPr>
        <p:spPr>
          <a:xfrm>
            <a:off x="1043608" y="3789040"/>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3822852" y="3918247"/>
            <a:ext cx="1770356" cy="461665"/>
          </a:xfrm>
          <a:prstGeom prst="rect">
            <a:avLst/>
          </a:prstGeom>
          <a:noFill/>
        </p:spPr>
        <p:txBody>
          <a:bodyPr wrap="none" rtlCol="0">
            <a:spAutoFit/>
          </a:bodyPr>
          <a:lstStyle/>
          <a:p>
            <a:r>
              <a:rPr lang="en-US" sz="2400" dirty="0">
                <a:solidFill>
                  <a:schemeClr val="accent1">
                    <a:lumMod val="75000"/>
                  </a:schemeClr>
                </a:solidFill>
                <a:latin typeface="Arial Rounded MT Bold" pitchFamily="34" charset="0"/>
              </a:rPr>
              <a:t>Lecture #0</a:t>
            </a:r>
            <a:endParaRPr lang="en-IN" sz="2400" dirty="0">
              <a:solidFill>
                <a:schemeClr val="accent1">
                  <a:lumMod val="75000"/>
                </a:schemeClr>
              </a:solidFill>
              <a:latin typeface="Arial Rounded MT Bold" pitchFamily="34" charset="0"/>
            </a:endParaRPr>
          </a:p>
        </p:txBody>
      </p:sp>
      <p:sp>
        <p:nvSpPr>
          <p:cNvPr id="7" name="Subtitle 6"/>
          <p:cNvSpPr>
            <a:spLocks noGrp="1"/>
          </p:cNvSpPr>
          <p:nvPr>
            <p:ph type="subTitle" idx="1"/>
          </p:nvPr>
        </p:nvSpPr>
        <p:spPr>
          <a:xfrm>
            <a:off x="1043608" y="4379912"/>
            <a:ext cx="7056784" cy="1752600"/>
          </a:xfrm>
        </p:spPr>
        <p:txBody>
          <a:bodyPr/>
          <a:lstStyle/>
          <a:p>
            <a:r>
              <a:rPr lang="en-US" dirty="0"/>
              <a:t>Agenda, Roadmap &amp; Expectations</a:t>
            </a:r>
            <a:endParaRPr lang="en-IN" dirty="0"/>
          </a:p>
        </p:txBody>
      </p:sp>
      <p:sp>
        <p:nvSpPr>
          <p:cNvPr id="9" name="Date Placeholder 3"/>
          <p:cNvSpPr>
            <a:spLocks noGrp="1"/>
          </p:cNvSpPr>
          <p:nvPr>
            <p:ph type="dt" sz="half" idx="2"/>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1150" name="Picture 126" descr="Related image">
            <a:extLst>
              <a:ext uri="{FF2B5EF4-FFF2-40B4-BE49-F238E27FC236}">
                <a16:creationId xmlns="" xmlns:a16="http://schemas.microsoft.com/office/drawing/2014/main" id="{15957954-4057-4B73-AEC5-133A6D3D2F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4026" y="4800605"/>
            <a:ext cx="1962150"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26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0213F4-2C07-4DD0-A968-021C1E228101}"/>
              </a:ext>
            </a:extLst>
          </p:cNvPr>
          <p:cNvSpPr>
            <a:spLocks noGrp="1"/>
          </p:cNvSpPr>
          <p:nvPr>
            <p:ph type="title"/>
          </p:nvPr>
        </p:nvSpPr>
        <p:spPr/>
        <p:txBody>
          <a:bodyPr/>
          <a:lstStyle/>
          <a:p>
            <a:r>
              <a:rPr lang="en-US" b="1" dirty="0">
                <a:solidFill>
                  <a:srgbClr val="C00000"/>
                </a:solidFill>
              </a:rPr>
              <a:t>Star Course</a:t>
            </a:r>
          </a:p>
        </p:txBody>
      </p:sp>
      <p:sp>
        <p:nvSpPr>
          <p:cNvPr id="3" name="Text Placeholder 2">
            <a:extLst>
              <a:ext uri="{FF2B5EF4-FFF2-40B4-BE49-F238E27FC236}">
                <a16:creationId xmlns="" xmlns:a16="http://schemas.microsoft.com/office/drawing/2014/main" id="{DC35713F-6D48-4B61-A964-5E3CA680E42A}"/>
              </a:ext>
            </a:extLst>
          </p:cNvPr>
          <p:cNvSpPr>
            <a:spLocks noGrp="1"/>
          </p:cNvSpPr>
          <p:nvPr>
            <p:ph type="body" idx="1"/>
          </p:nvPr>
        </p:nvSpPr>
        <p:spPr/>
        <p:txBody>
          <a:bodyPr>
            <a:normAutofit fontScale="92500" lnSpcReduction="10000"/>
          </a:bodyPr>
          <a:lstStyle/>
          <a:p>
            <a:pPr marL="98584" indent="0" algn="just">
              <a:buNone/>
            </a:pPr>
            <a:r>
              <a:rPr lang="en-US" b="1" dirty="0"/>
              <a:t>Hands-on Practice:</a:t>
            </a:r>
            <a:r>
              <a:rPr lang="en-US" dirty="0"/>
              <a:t> A good course which  include interactive coding exercises to help you apply what you've learned.</a:t>
            </a:r>
          </a:p>
          <a:p>
            <a:pPr marL="98584" indent="0" algn="just">
              <a:buNone/>
            </a:pPr>
            <a:endParaRPr lang="en-US" dirty="0"/>
          </a:p>
          <a:p>
            <a:pPr marL="98584" indent="0" algn="just">
              <a:buNone/>
            </a:pPr>
            <a:r>
              <a:rPr lang="en-US" dirty="0"/>
              <a:t>This course is a short bite-sized courses that help students develop foundational-level knowledge and skills in Python language. Although the course is packed with high quality content that helps students further  with their learning and earn credits.</a:t>
            </a:r>
          </a:p>
        </p:txBody>
      </p:sp>
    </p:spTree>
    <p:extLst>
      <p:ext uri="{BB962C8B-B14F-4D97-AF65-F5344CB8AC3E}">
        <p14:creationId xmlns:p14="http://schemas.microsoft.com/office/powerpoint/2010/main" val="1079157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Course Outcomes</a:t>
            </a:r>
            <a:endParaRPr lang="en-US" b="1" dirty="0">
              <a:solidFill>
                <a:srgbClr val="C00000"/>
              </a:solidFill>
            </a:endParaRPr>
          </a:p>
        </p:txBody>
      </p:sp>
      <p:sp>
        <p:nvSpPr>
          <p:cNvPr id="3" name="Content Placeholder 2"/>
          <p:cNvSpPr>
            <a:spLocks noGrp="1"/>
          </p:cNvSpPr>
          <p:nvPr>
            <p:ph idx="1"/>
          </p:nvPr>
        </p:nvSpPr>
        <p:spPr/>
        <p:txBody>
          <a:bodyPr>
            <a:normAutofit fontScale="85000" lnSpcReduction="20000"/>
          </a:bodyPr>
          <a:lstStyle/>
          <a:p>
            <a:pPr algn="just"/>
            <a:r>
              <a:rPr lang="en-US" dirty="0"/>
              <a:t>CO1 :: define the concepts of linear algebra and multivariate calculus </a:t>
            </a:r>
            <a:endParaRPr lang="en-US" dirty="0" smtClean="0"/>
          </a:p>
          <a:p>
            <a:pPr algn="just"/>
            <a:r>
              <a:rPr lang="en-US" dirty="0" smtClean="0"/>
              <a:t>CO2 </a:t>
            </a:r>
            <a:r>
              <a:rPr lang="en-US" dirty="0"/>
              <a:t>:: demonstrate the usage of various python libraries for data handling and visualization </a:t>
            </a:r>
            <a:endParaRPr lang="en-US" dirty="0" smtClean="0"/>
          </a:p>
          <a:p>
            <a:pPr algn="just"/>
            <a:r>
              <a:rPr lang="en-US" dirty="0" smtClean="0"/>
              <a:t>CO3 </a:t>
            </a:r>
            <a:r>
              <a:rPr lang="en-US" dirty="0"/>
              <a:t>:: explain the concepts of dimensionality reduction using </a:t>
            </a:r>
            <a:r>
              <a:rPr lang="en-US" dirty="0" smtClean="0"/>
              <a:t>PCA</a:t>
            </a:r>
          </a:p>
          <a:p>
            <a:pPr algn="just"/>
            <a:r>
              <a:rPr lang="en-US" dirty="0"/>
              <a:t>CO4 :: make use of fuzzy logic to handle </a:t>
            </a:r>
            <a:r>
              <a:rPr lang="en-US" dirty="0" err="1"/>
              <a:t>uncertainity</a:t>
            </a:r>
            <a:r>
              <a:rPr lang="en-US" dirty="0"/>
              <a:t> in data </a:t>
            </a:r>
            <a:endParaRPr lang="en-US" dirty="0" smtClean="0"/>
          </a:p>
          <a:p>
            <a:pPr algn="just"/>
            <a:r>
              <a:rPr lang="en-US" dirty="0" smtClean="0"/>
              <a:t>CO5 </a:t>
            </a:r>
            <a:r>
              <a:rPr lang="en-US" dirty="0"/>
              <a:t>:: solve the optimization problems using genetic algorithms </a:t>
            </a:r>
            <a:endParaRPr lang="en-US" dirty="0" smtClean="0"/>
          </a:p>
          <a:p>
            <a:pPr algn="just"/>
            <a:r>
              <a:rPr lang="en-US" dirty="0" smtClean="0"/>
              <a:t>CO6 </a:t>
            </a:r>
            <a:r>
              <a:rPr lang="en-US" dirty="0"/>
              <a:t>:: examine various swarm optimization techniques to solve optimization problems</a:t>
            </a:r>
          </a:p>
        </p:txBody>
      </p:sp>
      <p:sp>
        <p:nvSpPr>
          <p:cNvPr id="4" name="Date Placeholder 3"/>
          <p:cNvSpPr>
            <a:spLocks noGrp="1"/>
          </p:cNvSpPr>
          <p:nvPr>
            <p:ph type="dt" sz="half" idx="2"/>
          </p:nvPr>
        </p:nvSpPr>
        <p:spPr/>
        <p:txBody>
          <a:bodyPr/>
          <a:lstStyle/>
          <a:p>
            <a:r>
              <a:rPr lang="en-US" smtClean="0"/>
              <a:t>© LPU :: INT254</a:t>
            </a:r>
            <a:endParaRPr lang="en-IN" dirty="0"/>
          </a:p>
        </p:txBody>
      </p:sp>
    </p:spTree>
    <p:extLst>
      <p:ext uri="{BB962C8B-B14F-4D97-AF65-F5344CB8AC3E}">
        <p14:creationId xmlns:p14="http://schemas.microsoft.com/office/powerpoint/2010/main" val="2351811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CO-PO Mapping</a:t>
            </a:r>
            <a:endParaRPr lang="en-US" b="1" dirty="0">
              <a:solidFill>
                <a:srgbClr val="C00000"/>
              </a:solidFill>
            </a:endParaRPr>
          </a:p>
        </p:txBody>
      </p:sp>
      <p:sp>
        <p:nvSpPr>
          <p:cNvPr id="3" name="Date Placeholder 2"/>
          <p:cNvSpPr>
            <a:spLocks noGrp="1"/>
          </p:cNvSpPr>
          <p:nvPr>
            <p:ph type="dt" sz="half" idx="10"/>
          </p:nvPr>
        </p:nvSpPr>
        <p:spPr/>
        <p:txBody>
          <a:bodyPr/>
          <a:lstStyle/>
          <a:p>
            <a:r>
              <a:rPr lang="en-US" smtClean="0"/>
              <a:t>© LPU :: INT254</a:t>
            </a:r>
            <a:endParaRPr lang="en-IN"/>
          </a:p>
        </p:txBody>
      </p:sp>
      <p:graphicFrame>
        <p:nvGraphicFramePr>
          <p:cNvPr id="4" name="Table 3"/>
          <p:cNvGraphicFramePr>
            <a:graphicFrameLocks noGrp="1"/>
          </p:cNvGraphicFramePr>
          <p:nvPr/>
        </p:nvGraphicFramePr>
        <p:xfrm>
          <a:off x="507665" y="1588987"/>
          <a:ext cx="8128669" cy="4548389"/>
        </p:xfrm>
        <a:graphic>
          <a:graphicData uri="http://schemas.openxmlformats.org/drawingml/2006/table">
            <a:tbl>
              <a:tblPr firstRow="1" firstCol="1" bandRow="1">
                <a:tableStyleId>{5C22544A-7EE6-4342-B048-85BDC9FD1C3A}</a:tableStyleId>
              </a:tblPr>
              <a:tblGrid>
                <a:gridCol w="1827325"/>
                <a:gridCol w="1050224"/>
                <a:gridCol w="1050224"/>
                <a:gridCol w="1050224"/>
                <a:gridCol w="1050224"/>
                <a:gridCol w="1050224"/>
                <a:gridCol w="1050224"/>
              </a:tblGrid>
              <a:tr h="225796">
                <a:tc>
                  <a:txBody>
                    <a:bodyPr/>
                    <a:lstStyle/>
                    <a:p>
                      <a:pPr marL="0" marR="0" algn="ctr">
                        <a:lnSpc>
                          <a:spcPct val="150000"/>
                        </a:lnSpc>
                        <a:spcBef>
                          <a:spcPts val="0"/>
                        </a:spcBef>
                        <a:spcAft>
                          <a:spcPts val="0"/>
                        </a:spcAft>
                      </a:pPr>
                      <a:r>
                        <a:rPr lang="en-US" sz="1000">
                          <a:effectLst/>
                        </a:rPr>
                        <a:t>Outcomes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CO1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CO2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CO3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CO4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CO5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CO6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25796">
                <a:tc>
                  <a:txBody>
                    <a:bodyPr/>
                    <a:lstStyle/>
                    <a:p>
                      <a:pPr marL="0" marR="0" algn="ctr">
                        <a:lnSpc>
                          <a:spcPct val="150000"/>
                        </a:lnSpc>
                        <a:spcBef>
                          <a:spcPts val="0"/>
                        </a:spcBef>
                        <a:spcAft>
                          <a:spcPts val="0"/>
                        </a:spcAft>
                      </a:pPr>
                      <a:r>
                        <a:rPr lang="en-US" sz="1000">
                          <a:effectLst/>
                        </a:rPr>
                        <a:t>PO1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25796">
                <a:tc>
                  <a:txBody>
                    <a:bodyPr/>
                    <a:lstStyle/>
                    <a:p>
                      <a:pPr marL="0" marR="0" algn="ctr">
                        <a:lnSpc>
                          <a:spcPct val="150000"/>
                        </a:lnSpc>
                        <a:spcBef>
                          <a:spcPts val="0"/>
                        </a:spcBef>
                        <a:spcAft>
                          <a:spcPts val="0"/>
                        </a:spcAft>
                      </a:pPr>
                      <a:r>
                        <a:rPr lang="en-US" sz="1000">
                          <a:effectLst/>
                        </a:rPr>
                        <a:t>PO2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25796">
                <a:tc>
                  <a:txBody>
                    <a:bodyPr/>
                    <a:lstStyle/>
                    <a:p>
                      <a:pPr marL="0" marR="0" algn="ctr">
                        <a:lnSpc>
                          <a:spcPct val="150000"/>
                        </a:lnSpc>
                        <a:spcBef>
                          <a:spcPts val="0"/>
                        </a:spcBef>
                        <a:spcAft>
                          <a:spcPts val="0"/>
                        </a:spcAft>
                      </a:pPr>
                      <a:r>
                        <a:rPr lang="en-US" sz="1000">
                          <a:effectLst/>
                        </a:rPr>
                        <a:t>PO3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25796">
                <a:tc>
                  <a:txBody>
                    <a:bodyPr/>
                    <a:lstStyle/>
                    <a:p>
                      <a:pPr marL="0" marR="0" algn="ctr">
                        <a:lnSpc>
                          <a:spcPct val="150000"/>
                        </a:lnSpc>
                        <a:spcBef>
                          <a:spcPts val="0"/>
                        </a:spcBef>
                        <a:spcAft>
                          <a:spcPts val="0"/>
                        </a:spcAft>
                      </a:pPr>
                      <a:r>
                        <a:rPr lang="en-US" sz="1000">
                          <a:effectLst/>
                        </a:rPr>
                        <a:t>PO4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25796">
                <a:tc>
                  <a:txBody>
                    <a:bodyPr/>
                    <a:lstStyle/>
                    <a:p>
                      <a:pPr marL="0" marR="0" algn="ctr">
                        <a:lnSpc>
                          <a:spcPct val="150000"/>
                        </a:lnSpc>
                        <a:spcBef>
                          <a:spcPts val="0"/>
                        </a:spcBef>
                        <a:spcAft>
                          <a:spcPts val="0"/>
                        </a:spcAft>
                      </a:pPr>
                      <a:r>
                        <a:rPr lang="en-US" sz="1000">
                          <a:effectLst/>
                        </a:rPr>
                        <a:t>PO5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25796">
                <a:tc>
                  <a:txBody>
                    <a:bodyPr/>
                    <a:lstStyle/>
                    <a:p>
                      <a:pPr marL="0" marR="0" algn="ctr">
                        <a:lnSpc>
                          <a:spcPct val="150000"/>
                        </a:lnSpc>
                        <a:spcBef>
                          <a:spcPts val="0"/>
                        </a:spcBef>
                        <a:spcAft>
                          <a:spcPts val="0"/>
                        </a:spcAft>
                      </a:pPr>
                      <a:r>
                        <a:rPr lang="en-US" sz="1000">
                          <a:effectLst/>
                        </a:rPr>
                        <a:t>PO6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42104">
                <a:tc>
                  <a:txBody>
                    <a:bodyPr/>
                    <a:lstStyle/>
                    <a:p>
                      <a:pPr marL="0" marR="0" algn="ctr">
                        <a:lnSpc>
                          <a:spcPct val="107000"/>
                        </a:lnSpc>
                        <a:spcBef>
                          <a:spcPts val="0"/>
                        </a:spcBef>
                        <a:spcAft>
                          <a:spcPts val="0"/>
                        </a:spcAft>
                      </a:pPr>
                      <a:r>
                        <a:rPr lang="en-US" sz="1000">
                          <a:effectLst/>
                        </a:rPr>
                        <a:t>PO7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19524">
                <a:tc>
                  <a:txBody>
                    <a:bodyPr/>
                    <a:lstStyle/>
                    <a:p>
                      <a:pPr marL="0" marR="0" algn="ctr">
                        <a:lnSpc>
                          <a:spcPct val="107000"/>
                        </a:lnSpc>
                        <a:spcBef>
                          <a:spcPts val="0"/>
                        </a:spcBef>
                        <a:spcAft>
                          <a:spcPts val="0"/>
                        </a:spcAft>
                      </a:pPr>
                      <a:r>
                        <a:rPr lang="en-US" sz="1000">
                          <a:effectLst/>
                        </a:rPr>
                        <a:t>PO8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19524">
                <a:tc>
                  <a:txBody>
                    <a:bodyPr/>
                    <a:lstStyle/>
                    <a:p>
                      <a:pPr marL="0" marR="0" algn="ctr">
                        <a:lnSpc>
                          <a:spcPct val="107000"/>
                        </a:lnSpc>
                        <a:spcBef>
                          <a:spcPts val="0"/>
                        </a:spcBef>
                        <a:spcAft>
                          <a:spcPts val="0"/>
                        </a:spcAft>
                      </a:pPr>
                      <a:r>
                        <a:rPr lang="en-US" sz="1000">
                          <a:effectLst/>
                        </a:rPr>
                        <a:t>PO9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19524">
                <a:tc>
                  <a:txBody>
                    <a:bodyPr/>
                    <a:lstStyle/>
                    <a:p>
                      <a:pPr marL="0" marR="0" algn="ctr">
                        <a:lnSpc>
                          <a:spcPct val="107000"/>
                        </a:lnSpc>
                        <a:spcBef>
                          <a:spcPts val="0"/>
                        </a:spcBef>
                        <a:spcAft>
                          <a:spcPts val="0"/>
                        </a:spcAft>
                      </a:pPr>
                      <a:r>
                        <a:rPr lang="en-US" sz="1000">
                          <a:effectLst/>
                        </a:rPr>
                        <a:t>PO10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19524">
                <a:tc>
                  <a:txBody>
                    <a:bodyPr/>
                    <a:lstStyle/>
                    <a:p>
                      <a:pPr marL="0" marR="0" algn="ctr">
                        <a:lnSpc>
                          <a:spcPct val="107000"/>
                        </a:lnSpc>
                        <a:spcBef>
                          <a:spcPts val="0"/>
                        </a:spcBef>
                        <a:spcAft>
                          <a:spcPts val="0"/>
                        </a:spcAft>
                      </a:pPr>
                      <a:r>
                        <a:rPr lang="en-US" sz="1000">
                          <a:effectLst/>
                        </a:rPr>
                        <a:t>PO11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19524">
                <a:tc>
                  <a:txBody>
                    <a:bodyPr/>
                    <a:lstStyle/>
                    <a:p>
                      <a:pPr marL="0" marR="0" algn="ctr">
                        <a:lnSpc>
                          <a:spcPct val="107000"/>
                        </a:lnSpc>
                        <a:spcBef>
                          <a:spcPts val="0"/>
                        </a:spcBef>
                        <a:spcAft>
                          <a:spcPts val="0"/>
                        </a:spcAft>
                      </a:pPr>
                      <a:r>
                        <a:rPr lang="en-US" sz="1000">
                          <a:effectLst/>
                        </a:rPr>
                        <a:t>PO12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75973">
                <a:tc>
                  <a:txBody>
                    <a:bodyPr/>
                    <a:lstStyle/>
                    <a:p>
                      <a:pPr marL="0" marR="0" algn="ctr">
                        <a:lnSpc>
                          <a:spcPct val="107000"/>
                        </a:lnSpc>
                        <a:spcBef>
                          <a:spcPts val="0"/>
                        </a:spcBef>
                        <a:spcAft>
                          <a:spcPts val="0"/>
                        </a:spcAft>
                      </a:pPr>
                      <a:r>
                        <a:rPr lang="en-US" sz="1000">
                          <a:effectLst/>
                        </a:rPr>
                        <a:t>PO13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75973">
                <a:tc>
                  <a:txBody>
                    <a:bodyPr/>
                    <a:lstStyle/>
                    <a:p>
                      <a:pPr marL="0" marR="0" algn="ctr">
                        <a:lnSpc>
                          <a:spcPct val="107000"/>
                        </a:lnSpc>
                        <a:spcBef>
                          <a:spcPts val="0"/>
                        </a:spcBef>
                        <a:spcAft>
                          <a:spcPts val="0"/>
                        </a:spcAft>
                      </a:pPr>
                      <a:r>
                        <a:rPr lang="en-US" sz="1000">
                          <a:effectLst/>
                        </a:rPr>
                        <a:t>PSO1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19524">
                <a:tc>
                  <a:txBody>
                    <a:bodyPr/>
                    <a:lstStyle/>
                    <a:p>
                      <a:pPr marL="0" marR="0" algn="ctr">
                        <a:lnSpc>
                          <a:spcPct val="107000"/>
                        </a:lnSpc>
                        <a:spcBef>
                          <a:spcPts val="0"/>
                        </a:spcBef>
                        <a:spcAft>
                          <a:spcPts val="0"/>
                        </a:spcAft>
                      </a:pPr>
                      <a:r>
                        <a:rPr lang="en-US" sz="1000">
                          <a:effectLst/>
                        </a:rPr>
                        <a:t>PSO2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75973">
                <a:tc>
                  <a:txBody>
                    <a:bodyPr/>
                    <a:lstStyle/>
                    <a:p>
                      <a:pPr marL="0" marR="0" algn="ctr">
                        <a:lnSpc>
                          <a:spcPct val="107000"/>
                        </a:lnSpc>
                        <a:spcBef>
                          <a:spcPts val="0"/>
                        </a:spcBef>
                        <a:spcAft>
                          <a:spcPts val="0"/>
                        </a:spcAft>
                      </a:pPr>
                      <a:r>
                        <a:rPr lang="en-US" sz="1000">
                          <a:effectLst/>
                        </a:rPr>
                        <a:t>PSO3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332422">
                <a:tc>
                  <a:txBody>
                    <a:bodyPr/>
                    <a:lstStyle/>
                    <a:p>
                      <a:pPr marL="0" marR="0" algn="ctr">
                        <a:lnSpc>
                          <a:spcPct val="107000"/>
                        </a:lnSpc>
                        <a:spcBef>
                          <a:spcPts val="0"/>
                        </a:spcBef>
                        <a:spcAft>
                          <a:spcPts val="0"/>
                        </a:spcAft>
                      </a:pPr>
                      <a:r>
                        <a:rPr lang="en-US" sz="1000">
                          <a:effectLst/>
                        </a:rPr>
                        <a:t>PSO4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07000"/>
                        </a:lnSpc>
                        <a:spcBef>
                          <a:spcPts val="0"/>
                        </a:spcBef>
                        <a:spcAft>
                          <a:spcPts val="0"/>
                        </a:spcAft>
                      </a:pPr>
                      <a:r>
                        <a:rPr lang="en-US" sz="10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r h="225796">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c>
                  <a:txBody>
                    <a:bodyPr/>
                    <a:lstStyle/>
                    <a:p>
                      <a:pPr marL="0" marR="0" algn="ctr">
                        <a:lnSpc>
                          <a:spcPct val="150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739" marR="67739" marT="0" marB="0"/>
                </a:tc>
              </a:tr>
            </a:tbl>
          </a:graphicData>
        </a:graphic>
      </p:graphicFrame>
    </p:spTree>
    <p:extLst>
      <p:ext uri="{BB962C8B-B14F-4D97-AF65-F5344CB8AC3E}">
        <p14:creationId xmlns:p14="http://schemas.microsoft.com/office/powerpoint/2010/main" val="294907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OPEN EDUCATIONAL RESOURCE</a:t>
            </a:r>
            <a:endParaRPr lang="en-US" b="1" dirty="0">
              <a:solidFill>
                <a:srgbClr val="C00000"/>
              </a:solidFill>
            </a:endParaRPr>
          </a:p>
        </p:txBody>
      </p:sp>
      <p:sp>
        <p:nvSpPr>
          <p:cNvPr id="3" name="Date Placeholder 2"/>
          <p:cNvSpPr>
            <a:spLocks noGrp="1"/>
          </p:cNvSpPr>
          <p:nvPr>
            <p:ph type="dt" sz="half" idx="10"/>
          </p:nvPr>
        </p:nvSpPr>
        <p:spPr/>
        <p:txBody>
          <a:bodyPr/>
          <a:lstStyle/>
          <a:p>
            <a:r>
              <a:rPr lang="en-US" smtClean="0"/>
              <a:t>© LPU :: INT254</a:t>
            </a:r>
            <a:endParaRPr lang="en-IN"/>
          </a:p>
        </p:txBody>
      </p:sp>
      <p:graphicFrame>
        <p:nvGraphicFramePr>
          <p:cNvPr id="8" name="Table 7"/>
          <p:cNvGraphicFramePr>
            <a:graphicFrameLocks noGrp="1"/>
          </p:cNvGraphicFramePr>
          <p:nvPr>
            <p:extLst>
              <p:ext uri="{D42A27DB-BD31-4B8C-83A1-F6EECF244321}">
                <p14:modId xmlns:p14="http://schemas.microsoft.com/office/powerpoint/2010/main" val="1005586500"/>
              </p:ext>
            </p:extLst>
          </p:nvPr>
        </p:nvGraphicFramePr>
        <p:xfrm>
          <a:off x="457199" y="1523998"/>
          <a:ext cx="8458200" cy="4639329"/>
        </p:xfrm>
        <a:graphic>
          <a:graphicData uri="http://schemas.openxmlformats.org/drawingml/2006/table">
            <a:tbl>
              <a:tblPr firstRow="1" firstCol="1" lastRow="1" lastCol="1" bandRow="1" bandCol="1">
                <a:tableStyleId>{5C22544A-7EE6-4342-B048-85BDC9FD1C3A}</a:tableStyleId>
              </a:tblPr>
              <a:tblGrid>
                <a:gridCol w="1044106"/>
                <a:gridCol w="1624050"/>
                <a:gridCol w="1098346"/>
                <a:gridCol w="1257934"/>
                <a:gridCol w="1099389"/>
                <a:gridCol w="2334375"/>
              </a:tblGrid>
              <a:tr h="1170699">
                <a:tc>
                  <a:txBody>
                    <a:bodyPr/>
                    <a:lstStyle/>
                    <a:p>
                      <a:pPr marL="67310" marR="114935">
                        <a:lnSpc>
                          <a:spcPct val="107000"/>
                        </a:lnSpc>
                        <a:spcBef>
                          <a:spcPts val="0"/>
                        </a:spcBef>
                        <a:spcAft>
                          <a:spcPts val="0"/>
                        </a:spcAft>
                      </a:pPr>
                      <a:r>
                        <a:rPr lang="en-US" sz="1200" dirty="0">
                          <a:effectLst/>
                        </a:rPr>
                        <a:t>Unit</a:t>
                      </a:r>
                      <a:r>
                        <a:rPr lang="en-US" sz="1200" spc="5" dirty="0">
                          <a:effectLst/>
                        </a:rPr>
                        <a:t> </a:t>
                      </a:r>
                      <a:r>
                        <a:rPr lang="en-US" sz="1200" spc="-5" dirty="0">
                          <a:effectLst/>
                        </a:rPr>
                        <a:t>mapped</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60325">
                        <a:lnSpc>
                          <a:spcPct val="107000"/>
                        </a:lnSpc>
                        <a:spcBef>
                          <a:spcPts val="0"/>
                        </a:spcBef>
                        <a:spcAft>
                          <a:spcPts val="0"/>
                        </a:spcAft>
                      </a:pPr>
                      <a:r>
                        <a:rPr lang="en-US" sz="1200" dirty="0">
                          <a:effectLst/>
                        </a:rPr>
                        <a:t>Broad</a:t>
                      </a:r>
                      <a:r>
                        <a:rPr lang="en-US" sz="1200" spc="5" dirty="0">
                          <a:effectLst/>
                        </a:rPr>
                        <a:t> </a:t>
                      </a:r>
                      <a:r>
                        <a:rPr lang="en-US" sz="1200" spc="-5" dirty="0">
                          <a:effectLst/>
                        </a:rPr>
                        <a:t>topic/Sub</a:t>
                      </a:r>
                      <a:r>
                        <a:rPr lang="en-US" sz="1200" spc="-55" dirty="0">
                          <a:effectLst/>
                        </a:rPr>
                        <a:t> </a:t>
                      </a:r>
                      <a:r>
                        <a:rPr lang="en-US" sz="1200" spc="-5" dirty="0">
                          <a:effectLst/>
                        </a:rPr>
                        <a:t>Topic</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lnSpc>
                          <a:spcPts val="1130"/>
                        </a:lnSpc>
                        <a:spcBef>
                          <a:spcPts val="0"/>
                        </a:spcBef>
                        <a:spcAft>
                          <a:spcPts val="0"/>
                        </a:spcAft>
                      </a:pPr>
                      <a:r>
                        <a:rPr lang="en-US" sz="1200" dirty="0">
                          <a:effectLst/>
                        </a:rPr>
                        <a:t>OER</a:t>
                      </a:r>
                      <a:endParaRPr lang="en-US" sz="1600" dirty="0">
                        <a:effectLst/>
                      </a:endParaRPr>
                    </a:p>
                    <a:p>
                      <a:pPr marL="66675" marR="0">
                        <a:spcBef>
                          <a:spcPts val="90"/>
                        </a:spcBef>
                        <a:spcAft>
                          <a:spcPts val="0"/>
                        </a:spcAft>
                      </a:pPr>
                      <a:r>
                        <a:rPr lang="en-US" sz="1200" dirty="0">
                          <a:effectLst/>
                        </a:rPr>
                        <a:t>Type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65405">
                        <a:lnSpc>
                          <a:spcPct val="107000"/>
                        </a:lnSpc>
                        <a:spcBef>
                          <a:spcPts val="0"/>
                        </a:spcBef>
                        <a:spcAft>
                          <a:spcPts val="0"/>
                        </a:spcAft>
                        <a:tabLst>
                          <a:tab pos="586105" algn="l"/>
                        </a:tabLst>
                      </a:pPr>
                      <a:r>
                        <a:rPr lang="en-US" sz="1200" dirty="0">
                          <a:effectLst/>
                        </a:rPr>
                        <a:t>Title	</a:t>
                      </a:r>
                      <a:r>
                        <a:rPr lang="en-US" sz="1200" spc="-10" dirty="0">
                          <a:effectLst/>
                        </a:rPr>
                        <a:t>of</a:t>
                      </a:r>
                      <a:r>
                        <a:rPr lang="en-US" sz="1200" spc="-235" dirty="0">
                          <a:effectLst/>
                        </a:rPr>
                        <a:t> </a:t>
                      </a:r>
                      <a:r>
                        <a:rPr lang="en-US" sz="1200" dirty="0">
                          <a:effectLst/>
                        </a:rPr>
                        <a:t>OER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2865" marR="153035">
                        <a:lnSpc>
                          <a:spcPct val="106000"/>
                        </a:lnSpc>
                        <a:spcBef>
                          <a:spcPts val="0"/>
                        </a:spcBef>
                        <a:spcAft>
                          <a:spcPts val="0"/>
                        </a:spcAft>
                      </a:pPr>
                      <a:r>
                        <a:rPr lang="en-US" sz="1200" dirty="0">
                          <a:effectLst/>
                        </a:rPr>
                        <a:t>*%age</a:t>
                      </a:r>
                      <a:r>
                        <a:rPr lang="en-US" sz="1200" spc="5" dirty="0">
                          <a:effectLst/>
                        </a:rPr>
                        <a:t> </a:t>
                      </a:r>
                      <a:r>
                        <a:rPr lang="en-US" sz="1200" dirty="0">
                          <a:effectLst/>
                        </a:rPr>
                        <a:t>unit</a:t>
                      </a:r>
                      <a:r>
                        <a:rPr lang="en-US" sz="1200" spc="5" dirty="0">
                          <a:effectLst/>
                        </a:rPr>
                        <a:t> </a:t>
                      </a:r>
                      <a:r>
                        <a:rPr lang="en-US" sz="1200" spc="-5" dirty="0">
                          <a:effectLst/>
                        </a:rPr>
                        <a:t>mapped</a:t>
                      </a:r>
                      <a:r>
                        <a:rPr lang="en-US" sz="1200" spc="-235" dirty="0">
                          <a:effectLst/>
                        </a:rPr>
                        <a:t> </a:t>
                      </a:r>
                      <a:r>
                        <a:rPr lang="en-US" sz="1200" dirty="0">
                          <a:effectLst/>
                        </a:rPr>
                        <a:t>with</a:t>
                      </a:r>
                      <a:r>
                        <a:rPr lang="en-US" sz="1200" spc="5" dirty="0">
                          <a:effectLst/>
                        </a:rPr>
                        <a:t> </a:t>
                      </a:r>
                      <a:r>
                        <a:rPr lang="en-US" sz="1200" dirty="0">
                          <a:effectLst/>
                        </a:rPr>
                        <a:t>OER</a:t>
                      </a:r>
                      <a:endParaRPr lang="en-US" sz="1600" dirty="0">
                        <a:effectLst/>
                      </a:endParaRPr>
                    </a:p>
                    <a:p>
                      <a:pPr marL="62865" marR="0">
                        <a:lnSpc>
                          <a:spcPts val="1120"/>
                        </a:lnSpc>
                        <a:spcBef>
                          <a:spcPts val="0"/>
                        </a:spcBef>
                        <a:spcAft>
                          <a:spcPts val="0"/>
                        </a:spcAft>
                      </a:pPr>
                      <a:r>
                        <a:rPr lang="en-US" sz="1200" dirty="0">
                          <a:effectLst/>
                        </a:rPr>
                        <a:t>(</a:t>
                      </a:r>
                      <a:r>
                        <a:rPr lang="en-US" sz="1200" dirty="0" err="1">
                          <a:effectLst/>
                        </a:rPr>
                        <a:t>approx</a:t>
                      </a:r>
                      <a:r>
                        <a:rPr lang="en-US" sz="1200" dirty="0">
                          <a:effectLst/>
                        </a:rPr>
                        <a: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1595" marR="0">
                        <a:lnSpc>
                          <a:spcPts val="1130"/>
                        </a:lnSpc>
                        <a:spcBef>
                          <a:spcPts val="0"/>
                        </a:spcBef>
                        <a:spcAft>
                          <a:spcPts val="0"/>
                        </a:spcAft>
                      </a:pPr>
                      <a:r>
                        <a:rPr lang="en-US" sz="1200" dirty="0">
                          <a:effectLst/>
                        </a:rPr>
                        <a:t>Source</a:t>
                      </a:r>
                      <a:r>
                        <a:rPr lang="en-US" sz="1200" spc="-15" dirty="0">
                          <a:effectLst/>
                        </a:rPr>
                        <a:t> </a:t>
                      </a:r>
                      <a:r>
                        <a:rPr lang="en-US" sz="1200" dirty="0">
                          <a:effectLst/>
                        </a:rPr>
                        <a:t>URL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1548588">
                <a:tc>
                  <a:txBody>
                    <a:bodyPr/>
                    <a:lstStyle/>
                    <a:p>
                      <a:pPr marL="67310" marR="0">
                        <a:lnSpc>
                          <a:spcPts val="1100"/>
                        </a:lnSpc>
                        <a:spcBef>
                          <a:spcPts val="0"/>
                        </a:spcBef>
                        <a:spcAft>
                          <a:spcPts val="0"/>
                        </a:spcAft>
                      </a:pPr>
                      <a:r>
                        <a:rPr lang="en-US" sz="1200" dirty="0">
                          <a:effectLst/>
                        </a:rPr>
                        <a:t>Unit</a:t>
                      </a:r>
                      <a:r>
                        <a:rPr lang="en-US" sz="1200" spc="10" dirty="0">
                          <a:effectLst/>
                        </a:rPr>
                        <a:t> </a:t>
                      </a:r>
                      <a:r>
                        <a:rPr lang="en-US" sz="1200" dirty="0">
                          <a:effectLst/>
                        </a:rPr>
                        <a:t>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0">
                        <a:lnSpc>
                          <a:spcPts val="1100"/>
                        </a:lnSpc>
                        <a:spcBef>
                          <a:spcPts val="0"/>
                        </a:spcBef>
                        <a:spcAft>
                          <a:spcPts val="0"/>
                        </a:spcAft>
                      </a:pPr>
                      <a:r>
                        <a:rPr lang="en-US" sz="1200" dirty="0">
                          <a:effectLst/>
                        </a:rPr>
                        <a:t>Linear</a:t>
                      </a:r>
                      <a:r>
                        <a:rPr lang="en-US" sz="1200" spc="355" dirty="0">
                          <a:effectLst/>
                        </a:rPr>
                        <a:t> </a:t>
                      </a:r>
                      <a:r>
                        <a:rPr lang="en-US" sz="1200" dirty="0">
                          <a:effectLst/>
                        </a:rPr>
                        <a:t>Algebra</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lnSpc>
                          <a:spcPts val="1125"/>
                        </a:lnSpc>
                        <a:spcBef>
                          <a:spcPts val="0"/>
                        </a:spcBef>
                        <a:spcAft>
                          <a:spcPts val="0"/>
                        </a:spcAft>
                      </a:pPr>
                      <a:r>
                        <a:rPr lang="en-US" sz="1200" dirty="0">
                          <a:effectLst/>
                        </a:rPr>
                        <a:t>and</a:t>
                      </a:r>
                      <a:r>
                        <a:rPr lang="en-US" sz="1200" spc="60" dirty="0">
                          <a:effectLst/>
                        </a:rPr>
                        <a:t> </a:t>
                      </a:r>
                      <a:r>
                        <a:rPr lang="en-US" sz="1200" dirty="0">
                          <a:effectLst/>
                        </a:rPr>
                        <a:t>Multivariate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spcBef>
                          <a:spcPts val="10"/>
                        </a:spcBef>
                        <a:spcAft>
                          <a:spcPts val="0"/>
                        </a:spcAft>
                      </a:pPr>
                      <a:r>
                        <a:rPr lang="en-US" sz="1200" dirty="0">
                          <a:effectLst/>
                        </a:rPr>
                        <a:t>Calculus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lnSpc>
                          <a:spcPts val="1100"/>
                        </a:lnSpc>
                        <a:spcBef>
                          <a:spcPts val="0"/>
                        </a:spcBef>
                        <a:spcAft>
                          <a:spcPts val="0"/>
                        </a:spcAft>
                      </a:pPr>
                      <a:r>
                        <a:rPr lang="en-US" sz="1200" dirty="0">
                          <a:effectLst/>
                        </a:rPr>
                        <a:t>Reading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0">
                        <a:lnSpc>
                          <a:spcPts val="1125"/>
                        </a:lnSpc>
                        <a:spcBef>
                          <a:spcPts val="0"/>
                        </a:spcBef>
                        <a:spcAft>
                          <a:spcPts val="0"/>
                        </a:spcAft>
                      </a:pPr>
                      <a:r>
                        <a:rPr lang="en-US" sz="1200" dirty="0">
                          <a:effectLst/>
                        </a:rPr>
                        <a:t>Material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lnSpc>
                          <a:spcPts val="1100"/>
                        </a:lnSpc>
                        <a:spcBef>
                          <a:spcPts val="0"/>
                        </a:spcBef>
                        <a:spcAft>
                          <a:spcPts val="0"/>
                        </a:spcAft>
                      </a:pPr>
                      <a:r>
                        <a:rPr lang="en-US" sz="1200" dirty="0">
                          <a:effectLst/>
                        </a:rPr>
                        <a:t>Linear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125"/>
                        </a:lnSpc>
                        <a:spcBef>
                          <a:spcPts val="0"/>
                        </a:spcBef>
                        <a:spcAft>
                          <a:spcPts val="0"/>
                        </a:spcAft>
                      </a:pPr>
                      <a:r>
                        <a:rPr lang="en-US" sz="1200" dirty="0">
                          <a:effectLst/>
                        </a:rPr>
                        <a:t>Algebra</a:t>
                      </a:r>
                      <a:r>
                        <a:rPr lang="en-US" sz="1200" spc="10" dirty="0">
                          <a:effectLst/>
                        </a:rPr>
                        <a:t> </a:t>
                      </a:r>
                      <a:r>
                        <a:rPr lang="en-US" sz="1200" dirty="0">
                          <a:effectLst/>
                        </a:rPr>
                        <a:t>and</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145"/>
                        </a:lnSpc>
                        <a:spcBef>
                          <a:spcPts val="10"/>
                        </a:spcBef>
                        <a:spcAft>
                          <a:spcPts val="0"/>
                        </a:spcAft>
                      </a:pPr>
                      <a:r>
                        <a:rPr lang="en-US" sz="1200" dirty="0" err="1">
                          <a:effectLst/>
                        </a:rPr>
                        <a:t>Multivariab</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075"/>
                        </a:lnSpc>
                        <a:spcBef>
                          <a:spcPts val="0"/>
                        </a:spcBef>
                        <a:spcAft>
                          <a:spcPts val="0"/>
                        </a:spcAft>
                      </a:pPr>
                      <a:r>
                        <a:rPr lang="en-US" sz="1200" dirty="0">
                          <a:effectLst/>
                        </a:rPr>
                        <a:t>le</a:t>
                      </a:r>
                      <a:r>
                        <a:rPr lang="en-US" sz="1200" spc="-15" dirty="0">
                          <a:effectLst/>
                        </a:rPr>
                        <a:t> </a:t>
                      </a:r>
                      <a:r>
                        <a:rPr lang="en-US" sz="1200" dirty="0">
                          <a:effectLst/>
                        </a:rPr>
                        <a:t>calculus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2865" marR="0">
                        <a:lnSpc>
                          <a:spcPts val="1100"/>
                        </a:lnSpc>
                        <a:spcBef>
                          <a:spcPts val="0"/>
                        </a:spcBef>
                        <a:spcAft>
                          <a:spcPts val="0"/>
                        </a:spcAft>
                      </a:pPr>
                      <a:r>
                        <a:rPr lang="en-US" sz="1200" dirty="0">
                          <a:effectLst/>
                        </a:rPr>
                        <a:t>100%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2865" marR="0">
                        <a:lnSpc>
                          <a:spcPts val="1115"/>
                        </a:lnSpc>
                        <a:spcBef>
                          <a:spcPts val="0"/>
                        </a:spcBef>
                        <a:spcAft>
                          <a:spcPts val="0"/>
                        </a:spcAft>
                      </a:pPr>
                      <a:r>
                        <a:rPr lang="en-US" sz="1200" dirty="0">
                          <a:effectLst/>
                        </a:rPr>
                        <a:t>60%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1595" marR="0">
                        <a:lnSpc>
                          <a:spcPts val="1095"/>
                        </a:lnSpc>
                        <a:spcBef>
                          <a:spcPts val="0"/>
                        </a:spcBef>
                        <a:spcAft>
                          <a:spcPts val="0"/>
                        </a:spcAft>
                      </a:pPr>
                      <a:r>
                        <a:rPr lang="en-US" sz="1200" dirty="0">
                          <a:effectLst/>
                        </a:rPr>
                        <a:t>https://www.britannica</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05"/>
                        </a:lnSpc>
                        <a:spcBef>
                          <a:spcPts val="20"/>
                        </a:spcBef>
                        <a:spcAft>
                          <a:spcPts val="0"/>
                        </a:spcAft>
                      </a:pPr>
                      <a:r>
                        <a:rPr lang="en-US" sz="1200" dirty="0">
                          <a:effectLst/>
                        </a:rPr>
                        <a:t>.com/biography/James-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30"/>
                        </a:lnSpc>
                        <a:spcBef>
                          <a:spcPts val="35"/>
                        </a:spcBef>
                        <a:spcAft>
                          <a:spcPts val="0"/>
                        </a:spcAft>
                      </a:pPr>
                      <a:r>
                        <a:rPr lang="en-US" sz="1200" dirty="0">
                          <a:effectLst/>
                        </a:rPr>
                        <a:t>H-Wilkinson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86995" algn="just">
                        <a:lnSpc>
                          <a:spcPct val="106000"/>
                        </a:lnSpc>
                        <a:spcBef>
                          <a:spcPts val="0"/>
                        </a:spcBef>
                        <a:spcAft>
                          <a:spcPts val="0"/>
                        </a:spcAft>
                      </a:pPr>
                      <a:r>
                        <a:rPr lang="en-US" sz="1200" dirty="0">
                          <a:effectLst/>
                        </a:rPr>
                        <a:t>https://</a:t>
                      </a:r>
                      <a:r>
                        <a:rPr lang="en-US" sz="1200" u="none" strike="noStrike" dirty="0">
                          <a:effectLst/>
                          <a:hlinkClick r:id="rId2"/>
                        </a:rPr>
                        <a:t>www.whitman.e</a:t>
                      </a:r>
                      <a:r>
                        <a:rPr lang="en-US" sz="1200" spc="-240" dirty="0">
                          <a:effectLst/>
                        </a:rPr>
                        <a:t> </a:t>
                      </a:r>
                      <a:r>
                        <a:rPr lang="en-US" sz="1200" dirty="0">
                          <a:effectLst/>
                        </a:rPr>
                        <a:t>du/mathematics/</a:t>
                      </a:r>
                      <a:r>
                        <a:rPr lang="en-US" sz="1200" dirty="0" err="1">
                          <a:effectLst/>
                        </a:rPr>
                        <a:t>multiv</a:t>
                      </a:r>
                      <a:r>
                        <a:rPr lang="en-US" sz="1200" spc="-240" dirty="0">
                          <a:effectLst/>
                        </a:rPr>
                        <a:t> </a:t>
                      </a:r>
                      <a:r>
                        <a:rPr lang="en-US" sz="1200" dirty="0" err="1">
                          <a:effectLst/>
                        </a:rPr>
                        <a:t>ariable</a:t>
                      </a:r>
                      <a:r>
                        <a:rPr lang="en-US" sz="1200" dirty="0">
                          <a:effectLst/>
                        </a:rPr>
                        <a:t>/</a:t>
                      </a:r>
                      <a:r>
                        <a:rPr lang="en-US" sz="1200" dirty="0" err="1">
                          <a:effectLst/>
                        </a:rPr>
                        <a:t>multivariable.p</a:t>
                      </a:r>
                      <a:endParaRPr lang="en-US" sz="1600" dirty="0">
                        <a:effectLst/>
                      </a:endParaRPr>
                    </a:p>
                    <a:p>
                      <a:pPr marL="61595" marR="0">
                        <a:lnSpc>
                          <a:spcPts val="1135"/>
                        </a:lnSpc>
                        <a:spcBef>
                          <a:spcPts val="0"/>
                        </a:spcBef>
                        <a:spcAft>
                          <a:spcPts val="0"/>
                        </a:spcAft>
                      </a:pPr>
                      <a:r>
                        <a:rPr lang="en-US" sz="1200" dirty="0" err="1">
                          <a:effectLst/>
                        </a:rPr>
                        <a:t>df</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1342538">
                <a:tc>
                  <a:txBody>
                    <a:bodyPr/>
                    <a:lstStyle/>
                    <a:p>
                      <a:pPr marL="67310" marR="0">
                        <a:lnSpc>
                          <a:spcPts val="1090"/>
                        </a:lnSpc>
                        <a:spcBef>
                          <a:spcPts val="0"/>
                        </a:spcBef>
                        <a:spcAft>
                          <a:spcPts val="0"/>
                        </a:spcAft>
                      </a:pPr>
                      <a:r>
                        <a:rPr lang="en-US" sz="1200" dirty="0">
                          <a:effectLst/>
                        </a:rPr>
                        <a:t>Unit</a:t>
                      </a:r>
                      <a:r>
                        <a:rPr lang="en-US" sz="1200" spc="10" dirty="0">
                          <a:effectLst/>
                        </a:rPr>
                        <a:t> </a:t>
                      </a:r>
                      <a:r>
                        <a:rPr lang="en-US" sz="1200" dirty="0">
                          <a:effectLst/>
                        </a:rPr>
                        <a:t>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0">
                        <a:lnSpc>
                          <a:spcPts val="1090"/>
                        </a:lnSpc>
                        <a:spcBef>
                          <a:spcPts val="0"/>
                        </a:spcBef>
                        <a:spcAft>
                          <a:spcPts val="0"/>
                        </a:spcAft>
                        <a:tabLst>
                          <a:tab pos="447675" algn="l"/>
                        </a:tabLst>
                      </a:pPr>
                      <a:r>
                        <a:rPr lang="en-US" sz="1200" dirty="0">
                          <a:effectLst/>
                        </a:rPr>
                        <a:t>Data	Handling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lnSpc>
                          <a:spcPts val="1115"/>
                        </a:lnSpc>
                        <a:spcBef>
                          <a:spcPts val="10"/>
                        </a:spcBef>
                        <a:spcAft>
                          <a:spcPts val="0"/>
                        </a:spcAft>
                      </a:pPr>
                      <a:r>
                        <a:rPr lang="en-US" sz="1200" dirty="0">
                          <a:effectLst/>
                        </a:rPr>
                        <a:t>and</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lnSpc>
                          <a:spcPts val="1115"/>
                        </a:lnSpc>
                        <a:spcBef>
                          <a:spcPts val="0"/>
                        </a:spcBef>
                        <a:spcAft>
                          <a:spcPts val="0"/>
                        </a:spcAft>
                      </a:pPr>
                      <a:r>
                        <a:rPr lang="en-US" sz="1200" dirty="0">
                          <a:effectLst/>
                        </a:rPr>
                        <a:t>Visualization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spcBef>
                          <a:spcPts val="0"/>
                        </a:spcBef>
                        <a:spcAft>
                          <a:spcPts val="0"/>
                        </a:spcAft>
                      </a:pPr>
                      <a:r>
                        <a:rPr lang="en-US" sz="1200" dirty="0">
                          <a:effectLst/>
                        </a:rPr>
                        <a:t>using</a:t>
                      </a:r>
                      <a:r>
                        <a:rPr lang="en-US" sz="1200" spc="-5" dirty="0">
                          <a:effectLst/>
                        </a:rPr>
                        <a:t> </a:t>
                      </a:r>
                      <a:r>
                        <a:rPr lang="en-US" sz="1200" dirty="0">
                          <a:effectLst/>
                        </a:rPr>
                        <a:t>Python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lnSpc>
                          <a:spcPts val="1090"/>
                        </a:lnSpc>
                        <a:spcBef>
                          <a:spcPts val="0"/>
                        </a:spcBef>
                        <a:spcAft>
                          <a:spcPts val="0"/>
                        </a:spcAft>
                      </a:pPr>
                      <a:r>
                        <a:rPr lang="en-US" sz="1200" dirty="0">
                          <a:effectLst/>
                        </a:rPr>
                        <a:t>Reading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0">
                        <a:lnSpc>
                          <a:spcPts val="1115"/>
                        </a:lnSpc>
                        <a:spcBef>
                          <a:spcPts val="10"/>
                        </a:spcBef>
                        <a:spcAft>
                          <a:spcPts val="0"/>
                        </a:spcAft>
                      </a:pPr>
                      <a:r>
                        <a:rPr lang="en-US" sz="1200" dirty="0">
                          <a:effectLst/>
                        </a:rPr>
                        <a:t>Material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lnSpc>
                          <a:spcPts val="1090"/>
                        </a:lnSpc>
                        <a:spcBef>
                          <a:spcPts val="0"/>
                        </a:spcBef>
                        <a:spcAft>
                          <a:spcPts val="0"/>
                        </a:spcAft>
                      </a:pPr>
                      <a:r>
                        <a:rPr lang="en-US" sz="1200" dirty="0">
                          <a:effectLst/>
                        </a:rPr>
                        <a:t>Data</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115"/>
                        </a:lnSpc>
                        <a:spcBef>
                          <a:spcPts val="10"/>
                        </a:spcBef>
                        <a:spcAft>
                          <a:spcPts val="0"/>
                        </a:spcAft>
                      </a:pPr>
                      <a:r>
                        <a:rPr lang="en-US" sz="1200" dirty="0" err="1">
                          <a:effectLst/>
                        </a:rPr>
                        <a:t>Preprocessi</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115"/>
                        </a:lnSpc>
                        <a:spcBef>
                          <a:spcPts val="0"/>
                        </a:spcBef>
                        <a:spcAft>
                          <a:spcPts val="0"/>
                        </a:spcAft>
                        <a:tabLst>
                          <a:tab pos="508000" algn="l"/>
                        </a:tabLst>
                      </a:pPr>
                      <a:r>
                        <a:rPr lang="en-US" sz="1200" dirty="0" err="1">
                          <a:effectLst/>
                        </a:rPr>
                        <a:t>ng</a:t>
                      </a:r>
                      <a:r>
                        <a:rPr lang="en-US" sz="1200" dirty="0">
                          <a:effectLst/>
                        </a:rPr>
                        <a:t>	and</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spcBef>
                          <a:spcPts val="0"/>
                        </a:spcBef>
                        <a:spcAft>
                          <a:spcPts val="0"/>
                        </a:spcAft>
                      </a:pPr>
                      <a:r>
                        <a:rPr lang="en-US" sz="1200" dirty="0" err="1">
                          <a:effectLst/>
                        </a:rPr>
                        <a:t>visualizatio</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075"/>
                        </a:lnSpc>
                        <a:spcBef>
                          <a:spcPts val="0"/>
                        </a:spcBef>
                        <a:spcAft>
                          <a:spcPts val="0"/>
                        </a:spcAft>
                      </a:pPr>
                      <a:r>
                        <a:rPr lang="en-US" sz="1200" dirty="0">
                          <a:effectLst/>
                        </a:rPr>
                        <a:t>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2865" marR="0">
                        <a:lnSpc>
                          <a:spcPts val="1090"/>
                        </a:lnSpc>
                        <a:spcBef>
                          <a:spcPts val="0"/>
                        </a:spcBef>
                        <a:spcAft>
                          <a:spcPts val="0"/>
                        </a:spcAft>
                      </a:pPr>
                      <a:r>
                        <a:rPr lang="en-US" sz="1200" dirty="0">
                          <a:effectLst/>
                        </a:rPr>
                        <a:t>100%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2865" marR="0">
                        <a:lnSpc>
                          <a:spcPts val="1090"/>
                        </a:lnSpc>
                        <a:spcBef>
                          <a:spcPts val="0"/>
                        </a:spcBef>
                        <a:spcAft>
                          <a:spcPts val="0"/>
                        </a:spcAft>
                      </a:pPr>
                      <a:r>
                        <a:rPr lang="en-US" sz="1200" dirty="0">
                          <a:effectLst/>
                        </a:rPr>
                        <a:t>100%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1595" marR="0">
                        <a:lnSpc>
                          <a:spcPts val="1090"/>
                        </a:lnSpc>
                        <a:spcBef>
                          <a:spcPts val="0"/>
                        </a:spcBef>
                        <a:spcAft>
                          <a:spcPts val="0"/>
                        </a:spcAft>
                      </a:pPr>
                      <a:r>
                        <a:rPr lang="en-US" sz="1200" dirty="0">
                          <a:effectLst/>
                        </a:rPr>
                        <a:t>https://www.geeksforge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095"/>
                        </a:lnSpc>
                        <a:spcBef>
                          <a:spcPts val="30"/>
                        </a:spcBef>
                        <a:spcAft>
                          <a:spcPts val="0"/>
                        </a:spcAft>
                      </a:pPr>
                      <a:r>
                        <a:rPr lang="en-US" sz="1200" dirty="0">
                          <a:effectLst/>
                        </a:rPr>
                        <a:t>eks.org/data-</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095"/>
                        </a:lnSpc>
                        <a:spcBef>
                          <a:spcPts val="20"/>
                        </a:spcBef>
                        <a:spcAft>
                          <a:spcPts val="0"/>
                        </a:spcAft>
                      </a:pPr>
                      <a:r>
                        <a:rPr lang="en-US" sz="1200" dirty="0">
                          <a:effectLst/>
                        </a:rPr>
                        <a:t>visualization-with-</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50"/>
                        </a:lnSpc>
                        <a:spcBef>
                          <a:spcPts val="20"/>
                        </a:spcBef>
                        <a:spcAft>
                          <a:spcPts val="0"/>
                        </a:spcAft>
                      </a:pPr>
                      <a:r>
                        <a:rPr lang="en-US" sz="1200" dirty="0">
                          <a:effectLst/>
                        </a:rPr>
                        <a:t>python/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090"/>
                        </a:lnSpc>
                        <a:spcBef>
                          <a:spcPts val="0"/>
                        </a:spcBef>
                        <a:spcAft>
                          <a:spcPts val="0"/>
                        </a:spcAft>
                      </a:pPr>
                      <a:r>
                        <a:rPr lang="en-US" sz="1200" dirty="0">
                          <a:effectLst/>
                        </a:rPr>
                        <a:t>https://www.geeksforge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15"/>
                        </a:lnSpc>
                        <a:spcBef>
                          <a:spcPts val="15"/>
                        </a:spcBef>
                        <a:spcAft>
                          <a:spcPts val="0"/>
                        </a:spcAft>
                      </a:pPr>
                      <a:r>
                        <a:rPr lang="en-US" sz="1200" dirty="0">
                          <a:effectLst/>
                        </a:rPr>
                        <a:t>eks.org/working-with-</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05"/>
                        </a:lnSpc>
                        <a:spcBef>
                          <a:spcPts val="20"/>
                        </a:spcBef>
                        <a:spcAft>
                          <a:spcPts val="0"/>
                        </a:spcAft>
                      </a:pPr>
                      <a:r>
                        <a:rPr lang="en-US" sz="1200" dirty="0">
                          <a:effectLst/>
                        </a:rPr>
                        <a:t>missing-data-in-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30"/>
                        </a:lnSpc>
                        <a:spcBef>
                          <a:spcPts val="15"/>
                        </a:spcBef>
                        <a:spcAft>
                          <a:spcPts val="0"/>
                        </a:spcAft>
                      </a:pPr>
                      <a:r>
                        <a:rPr lang="en-US" sz="1200" dirty="0">
                          <a:effectLst/>
                        </a:rPr>
                        <a:t>pandas/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187532">
                <a:tc rowSpan="2">
                  <a:txBody>
                    <a:bodyPr/>
                    <a:lstStyle/>
                    <a:p>
                      <a:pPr marL="67310" marR="0">
                        <a:lnSpc>
                          <a:spcPts val="1100"/>
                        </a:lnSpc>
                        <a:spcBef>
                          <a:spcPts val="0"/>
                        </a:spcBef>
                        <a:spcAft>
                          <a:spcPts val="0"/>
                        </a:spcAft>
                      </a:pPr>
                      <a:r>
                        <a:rPr lang="en-US" sz="1200" dirty="0">
                          <a:effectLst/>
                        </a:rPr>
                        <a:t>Unit</a:t>
                      </a:r>
                      <a:r>
                        <a:rPr lang="en-US" sz="1200" spc="10" dirty="0">
                          <a:effectLst/>
                        </a:rPr>
                        <a:t> </a:t>
                      </a:r>
                      <a:r>
                        <a:rPr lang="en-US" sz="1200" dirty="0">
                          <a:effectLst/>
                        </a:rPr>
                        <a:t>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rowSpan="3">
                  <a:txBody>
                    <a:bodyPr/>
                    <a:lstStyle/>
                    <a:p>
                      <a:pPr marL="67310" marR="0">
                        <a:lnSpc>
                          <a:spcPts val="1100"/>
                        </a:lnSpc>
                        <a:spcBef>
                          <a:spcPts val="0"/>
                        </a:spcBef>
                        <a:spcAft>
                          <a:spcPts val="0"/>
                        </a:spcAft>
                      </a:pPr>
                      <a:r>
                        <a:rPr lang="en-US" sz="1200" dirty="0">
                          <a:effectLst/>
                        </a:rPr>
                        <a:t>Dimensionality</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lnSpc>
                          <a:spcPts val="1125"/>
                        </a:lnSpc>
                        <a:spcBef>
                          <a:spcPts val="0"/>
                        </a:spcBef>
                        <a:spcAft>
                          <a:spcPts val="0"/>
                        </a:spcAft>
                      </a:pPr>
                      <a:r>
                        <a:rPr lang="en-US" sz="1200" dirty="0">
                          <a:effectLst/>
                        </a:rPr>
                        <a:t>Reduction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rowSpan="3">
                  <a:txBody>
                    <a:bodyPr/>
                    <a:lstStyle/>
                    <a:p>
                      <a:pPr marL="66675" marR="0">
                        <a:lnSpc>
                          <a:spcPts val="1100"/>
                        </a:lnSpc>
                        <a:spcBef>
                          <a:spcPts val="0"/>
                        </a:spcBef>
                        <a:spcAft>
                          <a:spcPts val="0"/>
                        </a:spcAft>
                      </a:pPr>
                      <a:r>
                        <a:rPr lang="en-US" sz="1200" dirty="0">
                          <a:effectLst/>
                        </a:rPr>
                        <a:t>Reading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0">
                        <a:lnSpc>
                          <a:spcPts val="1125"/>
                        </a:lnSpc>
                        <a:spcBef>
                          <a:spcPts val="0"/>
                        </a:spcBef>
                        <a:spcAft>
                          <a:spcPts val="0"/>
                        </a:spcAft>
                      </a:pPr>
                      <a:r>
                        <a:rPr lang="en-US" sz="1200" dirty="0">
                          <a:effectLst/>
                        </a:rPr>
                        <a:t>Material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rowSpan="3">
                  <a:txBody>
                    <a:bodyPr/>
                    <a:lstStyle/>
                    <a:p>
                      <a:pPr marL="66040" marR="0">
                        <a:lnSpc>
                          <a:spcPts val="1100"/>
                        </a:lnSpc>
                        <a:spcBef>
                          <a:spcPts val="0"/>
                        </a:spcBef>
                        <a:spcAft>
                          <a:spcPts val="0"/>
                        </a:spcAft>
                      </a:pPr>
                      <a:r>
                        <a:rPr lang="en-US" sz="1200" dirty="0">
                          <a:effectLst/>
                        </a:rPr>
                        <a:t>Reduce</a:t>
                      </a:r>
                      <a:r>
                        <a:rPr lang="en-US" sz="1200" spc="205" dirty="0">
                          <a:effectLst/>
                        </a:rPr>
                        <a:t> </a:t>
                      </a:r>
                      <a:r>
                        <a:rPr lang="en-US" sz="1200" dirty="0">
                          <a:effectLst/>
                        </a:rPr>
                        <a:t>the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125"/>
                        </a:lnSpc>
                        <a:spcBef>
                          <a:spcPts val="0"/>
                        </a:spcBef>
                        <a:spcAft>
                          <a:spcPts val="0"/>
                        </a:spcAft>
                      </a:pPr>
                      <a:r>
                        <a:rPr lang="en-US" sz="1200" dirty="0">
                          <a:effectLst/>
                        </a:rPr>
                        <a:t>dimensions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spcBef>
                          <a:spcPts val="10"/>
                        </a:spcBef>
                        <a:spcAft>
                          <a:spcPts val="0"/>
                        </a:spcAft>
                      </a:pPr>
                      <a:r>
                        <a:rPr lang="en-US" sz="1200" dirty="0">
                          <a:effectLst/>
                        </a:rPr>
                        <a:t>of</a:t>
                      </a:r>
                      <a:r>
                        <a:rPr lang="en-US" sz="1200" spc="-15" dirty="0">
                          <a:effectLst/>
                        </a:rPr>
                        <a:t> </a:t>
                      </a:r>
                      <a:r>
                        <a:rPr lang="en-US" sz="1200" dirty="0">
                          <a:effectLst/>
                        </a:rPr>
                        <a:t>data</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2865" marR="0">
                        <a:lnSpc>
                          <a:spcPts val="1100"/>
                        </a:lnSpc>
                        <a:spcBef>
                          <a:spcPts val="0"/>
                        </a:spcBef>
                        <a:spcAft>
                          <a:spcPts val="0"/>
                        </a:spcAft>
                      </a:pPr>
                      <a:r>
                        <a:rPr lang="en-US" sz="1200">
                          <a:effectLst/>
                        </a:rPr>
                        <a:t>80%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rowSpan="3">
                  <a:txBody>
                    <a:bodyPr/>
                    <a:lstStyle/>
                    <a:p>
                      <a:pPr marL="61595" marR="0">
                        <a:lnSpc>
                          <a:spcPts val="1095"/>
                        </a:lnSpc>
                        <a:spcBef>
                          <a:spcPts val="0"/>
                        </a:spcBef>
                        <a:spcAft>
                          <a:spcPts val="0"/>
                        </a:spcAft>
                      </a:pPr>
                      <a:r>
                        <a:rPr lang="en-US" sz="1200" dirty="0">
                          <a:effectLst/>
                        </a:rPr>
                        <a:t>https://www.geeksforge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05"/>
                        </a:lnSpc>
                        <a:spcBef>
                          <a:spcPts val="20"/>
                        </a:spcBef>
                        <a:spcAft>
                          <a:spcPts val="0"/>
                        </a:spcAft>
                      </a:pPr>
                      <a:r>
                        <a:rPr lang="en-US" sz="1200" dirty="0">
                          <a:effectLst/>
                        </a:rPr>
                        <a:t>eks.org/dimensionality-</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30"/>
                        </a:lnSpc>
                        <a:spcBef>
                          <a:spcPts val="30"/>
                        </a:spcBef>
                        <a:spcAft>
                          <a:spcPts val="0"/>
                        </a:spcAft>
                      </a:pPr>
                      <a:r>
                        <a:rPr lang="en-US" sz="1200" dirty="0">
                          <a:effectLst/>
                        </a:rPr>
                        <a:t>reduction/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192240">
                <a:tc vMerge="1">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vMerge="1">
                  <a:txBody>
                    <a:bodyPr/>
                    <a:lstStyle/>
                    <a:p>
                      <a:pPr marL="67310" marR="0">
                        <a:lnSpc>
                          <a:spcPts val="1125"/>
                        </a:lnSpc>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vMerge="1">
                  <a:txBody>
                    <a:bodyPr/>
                    <a:lstStyle/>
                    <a:p>
                      <a:pPr marL="66675" marR="0">
                        <a:lnSpc>
                          <a:spcPts val="1125"/>
                        </a:lnSpc>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vMerge="1">
                  <a:txBody>
                    <a:bodyPr/>
                    <a:lstStyle/>
                    <a:p>
                      <a:pPr marL="66040" marR="0">
                        <a:lnSpc>
                          <a:spcPts val="1125"/>
                        </a:lnSpc>
                        <a:spcBef>
                          <a:spcPts val="0"/>
                        </a:spcBef>
                        <a:spcAft>
                          <a:spcPts val="0"/>
                        </a:spcAft>
                      </a:pP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5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vMerge="1">
                  <a:txBody>
                    <a:bodyPr/>
                    <a:lstStyle/>
                    <a:p>
                      <a:pPr marL="61595" marR="0">
                        <a:lnSpc>
                          <a:spcPts val="1105"/>
                        </a:lnSpc>
                        <a:spcBef>
                          <a:spcPts val="20"/>
                        </a:spcBef>
                        <a:spcAft>
                          <a:spcPts val="0"/>
                        </a:spcAft>
                      </a:pP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197732">
                <a:tc>
                  <a:txBody>
                    <a:bodyPr/>
                    <a:lstStyle/>
                    <a:p>
                      <a:pPr marL="0" marR="0">
                        <a:spcBef>
                          <a:spcPts val="0"/>
                        </a:spcBef>
                        <a:spcAft>
                          <a:spcPts val="0"/>
                        </a:spcAft>
                      </a:pPr>
                      <a:r>
                        <a:rPr lang="en-US" sz="9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vMerge="1">
                  <a:txBody>
                    <a:bodyPr/>
                    <a:lstStyle/>
                    <a:p>
                      <a:pPr marL="0" marR="0">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vMerge="1">
                  <a:txBody>
                    <a:bodyPr/>
                    <a:lstStyle/>
                    <a:p>
                      <a:pPr marL="0" marR="0">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vMerge="1">
                  <a:txBody>
                    <a:bodyPr/>
                    <a:lstStyle/>
                    <a:p>
                      <a:pPr marL="66040" marR="0">
                        <a:spcBef>
                          <a:spcPts val="1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9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vMerge="1">
                  <a:txBody>
                    <a:bodyPr/>
                    <a:lstStyle/>
                    <a:p>
                      <a:pPr marL="61595" marR="0">
                        <a:lnSpc>
                          <a:spcPts val="1130"/>
                        </a:lnSpc>
                        <a:spcBef>
                          <a:spcPts val="3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283197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 LPU :: INT254</a:t>
            </a:r>
            <a:endParaRPr lang="en-IN"/>
          </a:p>
        </p:txBody>
      </p:sp>
      <p:graphicFrame>
        <p:nvGraphicFramePr>
          <p:cNvPr id="7" name="Table 6"/>
          <p:cNvGraphicFramePr>
            <a:graphicFrameLocks noGrp="1"/>
          </p:cNvGraphicFramePr>
          <p:nvPr>
            <p:extLst>
              <p:ext uri="{D42A27DB-BD31-4B8C-83A1-F6EECF244321}">
                <p14:modId xmlns:p14="http://schemas.microsoft.com/office/powerpoint/2010/main" val="649294030"/>
              </p:ext>
            </p:extLst>
          </p:nvPr>
        </p:nvGraphicFramePr>
        <p:xfrm>
          <a:off x="457199" y="1523998"/>
          <a:ext cx="8458200" cy="4057049"/>
        </p:xfrm>
        <a:graphic>
          <a:graphicData uri="http://schemas.openxmlformats.org/drawingml/2006/table">
            <a:tbl>
              <a:tblPr firstRow="1" firstCol="1" lastRow="1" lastCol="1" bandRow="1" bandCol="1">
                <a:tableStyleId>{5C22544A-7EE6-4342-B048-85BDC9FD1C3A}</a:tableStyleId>
              </a:tblPr>
              <a:tblGrid>
                <a:gridCol w="1044106"/>
                <a:gridCol w="1624050"/>
                <a:gridCol w="1098346"/>
                <a:gridCol w="1257934"/>
                <a:gridCol w="1099389"/>
                <a:gridCol w="2334375"/>
              </a:tblGrid>
              <a:tr h="1170699">
                <a:tc>
                  <a:txBody>
                    <a:bodyPr/>
                    <a:lstStyle/>
                    <a:p>
                      <a:pPr marL="67310" marR="114935">
                        <a:lnSpc>
                          <a:spcPct val="107000"/>
                        </a:lnSpc>
                        <a:spcBef>
                          <a:spcPts val="0"/>
                        </a:spcBef>
                        <a:spcAft>
                          <a:spcPts val="0"/>
                        </a:spcAft>
                      </a:pPr>
                      <a:r>
                        <a:rPr lang="en-US" sz="1200" dirty="0">
                          <a:effectLst/>
                        </a:rPr>
                        <a:t>Unit</a:t>
                      </a:r>
                      <a:r>
                        <a:rPr lang="en-US" sz="1200" spc="5" dirty="0">
                          <a:effectLst/>
                        </a:rPr>
                        <a:t> </a:t>
                      </a:r>
                      <a:r>
                        <a:rPr lang="en-US" sz="1200" spc="-5" dirty="0">
                          <a:effectLst/>
                        </a:rPr>
                        <a:t>mapped</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60325">
                        <a:lnSpc>
                          <a:spcPct val="107000"/>
                        </a:lnSpc>
                        <a:spcBef>
                          <a:spcPts val="0"/>
                        </a:spcBef>
                        <a:spcAft>
                          <a:spcPts val="0"/>
                        </a:spcAft>
                      </a:pPr>
                      <a:r>
                        <a:rPr lang="en-US" sz="1200" dirty="0">
                          <a:effectLst/>
                        </a:rPr>
                        <a:t>Broad</a:t>
                      </a:r>
                      <a:r>
                        <a:rPr lang="en-US" sz="1200" spc="5" dirty="0">
                          <a:effectLst/>
                        </a:rPr>
                        <a:t> </a:t>
                      </a:r>
                      <a:r>
                        <a:rPr lang="en-US" sz="1200" spc="-5" dirty="0">
                          <a:effectLst/>
                        </a:rPr>
                        <a:t>topic/Sub</a:t>
                      </a:r>
                      <a:r>
                        <a:rPr lang="en-US" sz="1200" spc="-55" dirty="0">
                          <a:effectLst/>
                        </a:rPr>
                        <a:t> </a:t>
                      </a:r>
                      <a:r>
                        <a:rPr lang="en-US" sz="1200" spc="-5" dirty="0">
                          <a:effectLst/>
                        </a:rPr>
                        <a:t>Topic</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lnSpc>
                          <a:spcPts val="1130"/>
                        </a:lnSpc>
                        <a:spcBef>
                          <a:spcPts val="0"/>
                        </a:spcBef>
                        <a:spcAft>
                          <a:spcPts val="0"/>
                        </a:spcAft>
                      </a:pPr>
                      <a:r>
                        <a:rPr lang="en-US" sz="1200" dirty="0">
                          <a:effectLst/>
                        </a:rPr>
                        <a:t>OER</a:t>
                      </a:r>
                      <a:endParaRPr lang="en-US" sz="1600" dirty="0">
                        <a:effectLst/>
                      </a:endParaRPr>
                    </a:p>
                    <a:p>
                      <a:pPr marL="66675" marR="0">
                        <a:spcBef>
                          <a:spcPts val="90"/>
                        </a:spcBef>
                        <a:spcAft>
                          <a:spcPts val="0"/>
                        </a:spcAft>
                      </a:pPr>
                      <a:r>
                        <a:rPr lang="en-US" sz="1200" dirty="0">
                          <a:effectLst/>
                        </a:rPr>
                        <a:t>Type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65405">
                        <a:lnSpc>
                          <a:spcPct val="107000"/>
                        </a:lnSpc>
                        <a:spcBef>
                          <a:spcPts val="0"/>
                        </a:spcBef>
                        <a:spcAft>
                          <a:spcPts val="0"/>
                        </a:spcAft>
                        <a:tabLst>
                          <a:tab pos="586105" algn="l"/>
                        </a:tabLst>
                      </a:pPr>
                      <a:r>
                        <a:rPr lang="en-US" sz="1200" dirty="0">
                          <a:effectLst/>
                        </a:rPr>
                        <a:t>Title	</a:t>
                      </a:r>
                      <a:r>
                        <a:rPr lang="en-US" sz="1200" spc="-10" dirty="0">
                          <a:effectLst/>
                        </a:rPr>
                        <a:t>of</a:t>
                      </a:r>
                      <a:r>
                        <a:rPr lang="en-US" sz="1200" spc="-235" dirty="0">
                          <a:effectLst/>
                        </a:rPr>
                        <a:t> </a:t>
                      </a:r>
                      <a:r>
                        <a:rPr lang="en-US" sz="1200" dirty="0">
                          <a:effectLst/>
                        </a:rPr>
                        <a:t>OER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2865" marR="153035">
                        <a:lnSpc>
                          <a:spcPct val="106000"/>
                        </a:lnSpc>
                        <a:spcBef>
                          <a:spcPts val="0"/>
                        </a:spcBef>
                        <a:spcAft>
                          <a:spcPts val="0"/>
                        </a:spcAft>
                      </a:pPr>
                      <a:r>
                        <a:rPr lang="en-US" sz="1200" dirty="0">
                          <a:effectLst/>
                        </a:rPr>
                        <a:t>*%age</a:t>
                      </a:r>
                      <a:r>
                        <a:rPr lang="en-US" sz="1200" spc="5" dirty="0">
                          <a:effectLst/>
                        </a:rPr>
                        <a:t> </a:t>
                      </a:r>
                      <a:r>
                        <a:rPr lang="en-US" sz="1200" dirty="0">
                          <a:effectLst/>
                        </a:rPr>
                        <a:t>unit</a:t>
                      </a:r>
                      <a:r>
                        <a:rPr lang="en-US" sz="1200" spc="5" dirty="0">
                          <a:effectLst/>
                        </a:rPr>
                        <a:t> </a:t>
                      </a:r>
                      <a:r>
                        <a:rPr lang="en-US" sz="1200" spc="-5" dirty="0">
                          <a:effectLst/>
                        </a:rPr>
                        <a:t>mapped</a:t>
                      </a:r>
                      <a:r>
                        <a:rPr lang="en-US" sz="1200" spc="-235" dirty="0">
                          <a:effectLst/>
                        </a:rPr>
                        <a:t> </a:t>
                      </a:r>
                      <a:r>
                        <a:rPr lang="en-US" sz="1200" dirty="0">
                          <a:effectLst/>
                        </a:rPr>
                        <a:t>with</a:t>
                      </a:r>
                      <a:r>
                        <a:rPr lang="en-US" sz="1200" spc="5" dirty="0">
                          <a:effectLst/>
                        </a:rPr>
                        <a:t> </a:t>
                      </a:r>
                      <a:r>
                        <a:rPr lang="en-US" sz="1200" dirty="0">
                          <a:effectLst/>
                        </a:rPr>
                        <a:t>OER</a:t>
                      </a:r>
                      <a:endParaRPr lang="en-US" sz="1600" dirty="0">
                        <a:effectLst/>
                      </a:endParaRPr>
                    </a:p>
                    <a:p>
                      <a:pPr marL="62865" marR="0">
                        <a:lnSpc>
                          <a:spcPts val="1120"/>
                        </a:lnSpc>
                        <a:spcBef>
                          <a:spcPts val="0"/>
                        </a:spcBef>
                        <a:spcAft>
                          <a:spcPts val="0"/>
                        </a:spcAft>
                      </a:pPr>
                      <a:r>
                        <a:rPr lang="en-US" sz="1200" dirty="0">
                          <a:effectLst/>
                        </a:rPr>
                        <a:t>(</a:t>
                      </a:r>
                      <a:r>
                        <a:rPr lang="en-US" sz="1200" dirty="0" err="1">
                          <a:effectLst/>
                        </a:rPr>
                        <a:t>approx</a:t>
                      </a:r>
                      <a:r>
                        <a:rPr lang="en-US" sz="1200" dirty="0">
                          <a:effectLst/>
                        </a:rPr>
                        <a: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1595" marR="0">
                        <a:lnSpc>
                          <a:spcPts val="1130"/>
                        </a:lnSpc>
                        <a:spcBef>
                          <a:spcPts val="0"/>
                        </a:spcBef>
                        <a:spcAft>
                          <a:spcPts val="0"/>
                        </a:spcAft>
                      </a:pPr>
                      <a:r>
                        <a:rPr lang="en-US" sz="1200" dirty="0">
                          <a:effectLst/>
                        </a:rPr>
                        <a:t>Source</a:t>
                      </a:r>
                      <a:r>
                        <a:rPr lang="en-US" sz="1200" spc="-15" dirty="0">
                          <a:effectLst/>
                        </a:rPr>
                        <a:t> </a:t>
                      </a:r>
                      <a:r>
                        <a:rPr lang="en-US" sz="1200" dirty="0">
                          <a:effectLst/>
                        </a:rPr>
                        <a:t>URL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810503">
                <a:tc>
                  <a:txBody>
                    <a:bodyPr/>
                    <a:lstStyle/>
                    <a:p>
                      <a:pPr marL="67310" marR="0">
                        <a:lnSpc>
                          <a:spcPts val="1085"/>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Unit</a:t>
                      </a:r>
                      <a:r>
                        <a:rPr lang="en-US" sz="12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0">
                        <a:lnSpc>
                          <a:spcPts val="1085"/>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Fuzzy</a:t>
                      </a:r>
                      <a:r>
                        <a:rPr lang="en-US" sz="1200" spc="-3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Logic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lnSpc>
                          <a:spcPts val="1085"/>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Reading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lnSpc>
                          <a:spcPts val="1120"/>
                        </a:lnSpc>
                        <a:spcBef>
                          <a:spcPts val="10"/>
                        </a:spcBef>
                        <a:spcAft>
                          <a:spcPts val="0"/>
                        </a:spcAft>
                        <a:tabLst>
                          <a:tab pos="508000" algn="l"/>
                        </a:tabLst>
                      </a:pPr>
                      <a:r>
                        <a:rPr lang="en-US" sz="12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Fuzzificatio</a:t>
                      </a:r>
                      <a:r>
                        <a:rPr lang="en-US" sz="16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	and</a:t>
                      </a:r>
                      <a:endPar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115"/>
                        </a:lnSpc>
                        <a:spcBef>
                          <a:spcPts val="5"/>
                        </a:spcBef>
                        <a:spcAft>
                          <a:spcPts val="0"/>
                        </a:spcAft>
                      </a:pPr>
                      <a:r>
                        <a:rPr lang="en-US" sz="16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defuzzificat</a:t>
                      </a:r>
                      <a:endPar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spcBef>
                          <a:spcPts val="0"/>
                        </a:spcBef>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ion</a:t>
                      </a:r>
                      <a:endPar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085"/>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2865" marR="0">
                        <a:lnSpc>
                          <a:spcPts val="1085"/>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1595" marR="0">
                        <a:lnSpc>
                          <a:spcPts val="1085"/>
                        </a:lnSpc>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https://</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www.geeksforge</a:t>
                      </a:r>
                      <a:r>
                        <a:rPr lang="en-US" sz="1600" b="1" dirty="0" smtClean="0">
                          <a:effectLst/>
                          <a:latin typeface="Times New Roman" panose="02020603050405020304" pitchFamily="18" charset="0"/>
                          <a:ea typeface="Times New Roman" panose="02020603050405020304" pitchFamily="18" charset="0"/>
                        </a:rPr>
                        <a:t>eks.org/fuzzy-logic-introduction/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1243115">
                <a:tc>
                  <a:txBody>
                    <a:bodyPr/>
                    <a:lstStyle/>
                    <a:p>
                      <a:pPr marL="0" marR="0">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lnSpc>
                          <a:spcPts val="108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Unit</a:t>
                      </a:r>
                      <a:r>
                        <a:rPr lang="en-US" sz="12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lnSpc>
                          <a:spcPts val="108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Genetic</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lnSpc>
                          <a:spcPts val="1135"/>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Algorithms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lnSpc>
                          <a:spcPts val="1120"/>
                        </a:lnSpc>
                        <a:spcBef>
                          <a:spcPts val="1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Material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0">
                        <a:lnSpc>
                          <a:spcPts val="108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Reading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0">
                        <a:lnSpc>
                          <a:spcPts val="1135"/>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Material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lnSpc>
                          <a:spcPts val="1080"/>
                        </a:lnSpc>
                        <a:spcBef>
                          <a:spcPts val="0"/>
                        </a:spcBef>
                        <a:spcAft>
                          <a:spcPts val="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Genetic</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135"/>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Algorithm</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2865" marR="0">
                        <a:lnSpc>
                          <a:spcPts val="108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080"/>
                        </a:lnSpc>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https://www.geeksforge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15"/>
                        </a:lnSpc>
                        <a:spcBef>
                          <a:spcPts val="2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eks.org/genetic-</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30"/>
                        </a:lnSpc>
                        <a:spcBef>
                          <a:spcPts val="2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algorithms/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574366">
                <a:tc>
                  <a:txBody>
                    <a:bodyPr/>
                    <a:lstStyle/>
                    <a:p>
                      <a:pPr marL="67310" marR="0">
                        <a:lnSpc>
                          <a:spcPts val="11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Unit</a:t>
                      </a:r>
                      <a:r>
                        <a:rPr lang="en-US" sz="12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marR="0">
                        <a:lnSpc>
                          <a:spcPts val="11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Swarm</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lnSpc>
                          <a:spcPts val="1145"/>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Optimization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0">
                        <a:lnSpc>
                          <a:spcPts val="1075"/>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Techniques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0">
                        <a:lnSpc>
                          <a:spcPts val="11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Reading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0">
                        <a:lnSpc>
                          <a:spcPts val="1145"/>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Material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lnSpc>
                          <a:spcPts val="11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Nature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145"/>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Inspired</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040" marR="0">
                        <a:lnSpc>
                          <a:spcPts val="1075"/>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Algorithms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2865" marR="0">
                        <a:lnSpc>
                          <a:spcPts val="11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2865" marR="0">
                        <a:lnSpc>
                          <a:spcPts val="111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1595" marR="0">
                        <a:lnSpc>
                          <a:spcPts val="1095"/>
                        </a:lnSpc>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https://www.intechope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30"/>
                        </a:lnSpc>
                        <a:spcBef>
                          <a:spcPts val="2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n.com/chapters/59929</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05"/>
                        </a:lnSpc>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https://arxiv.org/pdf/23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1595" marR="0">
                        <a:lnSpc>
                          <a:spcPts val="1130"/>
                        </a:lnSpc>
                        <a:spcBef>
                          <a:spcPts val="1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11.12830.pdf</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197732">
                <a:tc>
                  <a:txBody>
                    <a:bodyPr/>
                    <a:lstStyle/>
                    <a:p>
                      <a:pPr marL="0" marR="0">
                        <a:spcBef>
                          <a:spcPts val="0"/>
                        </a:spcBef>
                        <a:spcAft>
                          <a:spcPts val="0"/>
                        </a:spcAft>
                      </a:pPr>
                      <a:r>
                        <a:rPr lang="en-US" sz="9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040" marR="0">
                        <a:spcBef>
                          <a:spcPts val="1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9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1595" marR="0">
                        <a:lnSpc>
                          <a:spcPts val="1130"/>
                        </a:lnSpc>
                        <a:spcBef>
                          <a:spcPts val="30"/>
                        </a:spcBef>
                        <a:spcAft>
                          <a:spcPts val="0"/>
                        </a:spcAft>
                      </a:pP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2550993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9200"/>
            <a:ext cx="7391400" cy="1143000"/>
          </a:xfrm>
        </p:spPr>
        <p:txBody>
          <a:bodyPr>
            <a:noAutofit/>
          </a:bodyPr>
          <a:lstStyle/>
          <a:p>
            <a:pPr algn="l"/>
            <a:r>
              <a:rPr lang="en-US" sz="7200" dirty="0">
                <a:solidFill>
                  <a:srgbClr val="C00000"/>
                </a:solidFill>
              </a:rPr>
              <a:t>Machine Learning</a:t>
            </a:r>
            <a:endParaRPr lang="en-IN" sz="7200" dirty="0">
              <a:solidFill>
                <a:srgbClr val="C00000"/>
              </a:solidFill>
            </a:endParaRPr>
          </a:p>
        </p:txBody>
      </p: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4541" r:id="rId3" imgW="13937020" imgH="5409524" progId="">
                  <p:embed/>
                </p:oleObj>
              </mc:Choice>
              <mc:Fallback>
                <p:oleObj r:id="rId3" imgW="13937020" imgH="5409524"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cxnSp>
        <p:nvCxnSpPr>
          <p:cNvPr id="11" name="Straight Connector 10">
            <a:extLst>
              <a:ext uri="{FF2B5EF4-FFF2-40B4-BE49-F238E27FC236}">
                <a16:creationId xmlns="" xmlns:a16="http://schemas.microsoft.com/office/drawing/2014/main" id="{BF73443C-A6BB-4551-ADC5-D73CDDEE12FA}"/>
              </a:ext>
            </a:extLst>
          </p:cNvPr>
          <p:cNvCxnSpPr/>
          <p:nvPr/>
        </p:nvCxnSpPr>
        <p:spPr>
          <a:xfrm>
            <a:off x="914400" y="2286000"/>
            <a:ext cx="7056784" cy="0"/>
          </a:xfrm>
          <a:prstGeom prst="line">
            <a:avLst/>
          </a:prstGeom>
        </p:spPr>
        <p:style>
          <a:lnRef idx="3">
            <a:schemeClr val="accent6"/>
          </a:lnRef>
          <a:fillRef idx="0">
            <a:schemeClr val="accent6"/>
          </a:fillRef>
          <a:effectRef idx="2">
            <a:schemeClr val="accent6"/>
          </a:effectRef>
          <a:fontRef idx="minor">
            <a:schemeClr val="tx1"/>
          </a:fontRef>
        </p:style>
      </p:cxnSp>
      <p:pic>
        <p:nvPicPr>
          <p:cNvPr id="64514" name="Picture 2" descr="Image result for learning images">
            <a:extLst>
              <a:ext uri="{FF2B5EF4-FFF2-40B4-BE49-F238E27FC236}">
                <a16:creationId xmlns="" xmlns:a16="http://schemas.microsoft.com/office/drawing/2014/main" id="{FC950A24-513F-454B-B017-9F26533CA3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71260" y="2828630"/>
            <a:ext cx="4131046" cy="3581400"/>
          </a:xfrm>
          <a:prstGeom prst="rect">
            <a:avLst/>
          </a:prstGeom>
          <a:noFill/>
          <a:extLst>
            <a:ext uri="{909E8E84-426E-40DD-AFC4-6F175D3DCCD1}">
              <a14:hiddenFill xmlns:a14="http://schemas.microsoft.com/office/drawing/2010/main">
                <a:solidFill>
                  <a:srgbClr val="FFFFFF"/>
                </a:solidFill>
              </a14:hiddenFill>
            </a:ext>
          </a:extLst>
        </p:spPr>
      </p:pic>
      <p:sp>
        <p:nvSpPr>
          <p:cNvPr id="18" name="Date Placeholder 3">
            <a:extLst>
              <a:ext uri="{FF2B5EF4-FFF2-40B4-BE49-F238E27FC236}">
                <a16:creationId xmlns="" xmlns:a16="http://schemas.microsoft.com/office/drawing/2014/main" id="{D0138B74-664F-476E-848B-2AFF23B17A9A}"/>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39458943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Learning – </a:t>
            </a:r>
            <a:r>
              <a:rPr lang="en-US" sz="4800" dirty="0" smtClean="0">
                <a:solidFill>
                  <a:srgbClr val="C00000"/>
                </a:solidFill>
              </a:rPr>
              <a:t>Aspect #1</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1142335832"/>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4941" r:id="rId3" imgW="13937020" imgH="5409524" progId="">
                  <p:embed/>
                </p:oleObj>
              </mc:Choice>
              <mc:Fallback>
                <p:oleObj r:id="rId3" imgW="13937020" imgH="5409524" progId="">
                  <p:embed/>
                  <p:pic>
                    <p:nvPicPr>
                      <p:cNvPr id="0" name="Picture 1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4903" name="Picture 87" descr="Related image">
            <a:extLst>
              <a:ext uri="{FF2B5EF4-FFF2-40B4-BE49-F238E27FC236}">
                <a16:creationId xmlns="" xmlns:a16="http://schemas.microsoft.com/office/drawing/2014/main" id="{B567B142-2FA5-441B-85CE-22BA93D9FE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975" y="1417638"/>
            <a:ext cx="28956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4910" name="Picture 94" descr="Image result for circle">
            <a:extLst>
              <a:ext uri="{FF2B5EF4-FFF2-40B4-BE49-F238E27FC236}">
                <a16:creationId xmlns="" xmlns:a16="http://schemas.microsoft.com/office/drawing/2014/main" id="{90AC6F08-F34F-45B5-8CAA-BC7C33F379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083" y="3949146"/>
            <a:ext cx="2329383" cy="23293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0" descr="Image result for duck drawing">
            <a:extLst>
              <a:ext uri="{FF2B5EF4-FFF2-40B4-BE49-F238E27FC236}">
                <a16:creationId xmlns="" xmlns:a16="http://schemas.microsoft.com/office/drawing/2014/main" id="{1D742906-2BC6-4976-8C64-0282B14779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60652" y="1438903"/>
            <a:ext cx="4968948" cy="4968948"/>
          </a:xfrm>
          <a:prstGeom prst="rect">
            <a:avLst/>
          </a:prstGeom>
          <a:noFill/>
          <a:extLst>
            <a:ext uri="{909E8E84-426E-40DD-AFC4-6F175D3DCCD1}">
              <a14:hiddenFill xmlns:a14="http://schemas.microsoft.com/office/drawing/2010/main">
                <a:solidFill>
                  <a:srgbClr val="FFFFFF"/>
                </a:solidFill>
              </a14:hiddenFill>
            </a:ext>
          </a:extLst>
        </p:spPr>
      </p:pic>
      <p:sp>
        <p:nvSpPr>
          <p:cNvPr id="20" name="Date Placeholder 3">
            <a:extLst>
              <a:ext uri="{FF2B5EF4-FFF2-40B4-BE49-F238E27FC236}">
                <a16:creationId xmlns="" xmlns:a16="http://schemas.microsoft.com/office/drawing/2014/main" id="{084DC20D-C8EC-4279-A3ED-C6BDB5E217A4}"/>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28888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910"/>
                                        </p:tgtEl>
                                        <p:attrNameLst>
                                          <p:attrName>style.visibility</p:attrName>
                                        </p:attrNameLst>
                                      </p:cBhvr>
                                      <p:to>
                                        <p:strVal val="visible"/>
                                      </p:to>
                                    </p:set>
                                    <p:animEffect transition="in" filter="barn(inVertical)">
                                      <p:cBhvr>
                                        <p:cTn id="7" dur="500"/>
                                        <p:tgtEl>
                                          <p:spTgt spid="349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Discrete/Labeled dataset</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4250257331"/>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2882" r:id="rId3" imgW="13937020" imgH="5409524" progId="">
                  <p:embed/>
                </p:oleObj>
              </mc:Choice>
              <mc:Fallback>
                <p:oleObj r:id="rId3" imgW="13937020" imgH="5409524" progId="">
                  <p:embed/>
                  <p:pic>
                    <p:nvPicPr>
                      <p:cNvPr id="0" name="Picture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 xmlns:a16="http://schemas.microsoft.com/office/drawing/2014/main" id="{153D5784-4C20-4BAF-B835-AD74FF7E9C67}"/>
              </a:ext>
            </a:extLst>
          </p:cNvPr>
          <p:cNvSpPr txBox="1"/>
          <p:nvPr/>
        </p:nvSpPr>
        <p:spPr>
          <a:xfrm>
            <a:off x="395537" y="1412776"/>
            <a:ext cx="8424936" cy="5078313"/>
          </a:xfrm>
          <a:prstGeom prst="rect">
            <a:avLst/>
          </a:prstGeom>
          <a:noFill/>
        </p:spPr>
        <p:txBody>
          <a:bodyPr wrap="square" rtlCol="0">
            <a:spAutoFit/>
          </a:bodyPr>
          <a:lstStyle/>
          <a:p>
            <a:pPr marL="457200" indent="-457200">
              <a:buFont typeface="Arial" panose="020B0604020202020204" pitchFamily="34" charset="0"/>
              <a:buChar char="•"/>
            </a:pPr>
            <a:r>
              <a:rPr lang="en-US" sz="4000" b="1" dirty="0">
                <a:solidFill>
                  <a:srgbClr val="FF0000"/>
                </a:solidFill>
              </a:rPr>
              <a:t>You used prior learnings of -</a:t>
            </a:r>
          </a:p>
          <a:p>
            <a:pPr marL="914400" lvl="1" indent="-457200">
              <a:buFont typeface="Arial" panose="020B0604020202020204" pitchFamily="34" charset="0"/>
              <a:buChar char="•"/>
            </a:pPr>
            <a:r>
              <a:rPr lang="en-US" sz="4000" b="1" dirty="0">
                <a:solidFill>
                  <a:srgbClr val="C00000"/>
                </a:solidFill>
              </a:rPr>
              <a:t>Shapes</a:t>
            </a:r>
          </a:p>
          <a:p>
            <a:pPr marL="914400" lvl="1" indent="-457200">
              <a:buFont typeface="Arial" panose="020B0604020202020204" pitchFamily="34" charset="0"/>
              <a:buChar char="•"/>
            </a:pPr>
            <a:r>
              <a:rPr lang="en-US" sz="4000" b="1" dirty="0">
                <a:solidFill>
                  <a:srgbClr val="C00000"/>
                </a:solidFill>
              </a:rPr>
              <a:t>Patterns</a:t>
            </a:r>
          </a:p>
          <a:p>
            <a:pPr marL="914400" lvl="1" indent="-457200">
              <a:buFont typeface="Arial" panose="020B0604020202020204" pitchFamily="34" charset="0"/>
              <a:buChar char="•"/>
            </a:pPr>
            <a:r>
              <a:rPr lang="en-US" sz="4000" b="1" dirty="0">
                <a:solidFill>
                  <a:srgbClr val="C00000"/>
                </a:solidFill>
              </a:rPr>
              <a:t>Categories</a:t>
            </a:r>
          </a:p>
          <a:p>
            <a:pPr marL="914400" lvl="1" indent="-457200">
              <a:buFont typeface="Arial" panose="020B0604020202020204" pitchFamily="34" charset="0"/>
              <a:buChar char="•"/>
            </a:pPr>
            <a:r>
              <a:rPr lang="en-US" sz="4000" b="1" dirty="0">
                <a:solidFill>
                  <a:srgbClr val="C00000"/>
                </a:solidFill>
              </a:rPr>
              <a:t>Weighed them to MOST nearing entity</a:t>
            </a:r>
          </a:p>
          <a:p>
            <a:pPr marL="457200" indent="-457200">
              <a:buFont typeface="Arial" panose="020B0604020202020204" pitchFamily="34" charset="0"/>
              <a:buChar char="•"/>
            </a:pPr>
            <a:r>
              <a:rPr lang="en-US" sz="4000" b="1" dirty="0">
                <a:solidFill>
                  <a:srgbClr val="FF0000"/>
                </a:solidFill>
              </a:rPr>
              <a:t>And finally classified it into  </a:t>
            </a:r>
            <a:r>
              <a:rPr lang="en-US" sz="4400" b="1" dirty="0">
                <a:solidFill>
                  <a:srgbClr val="002060"/>
                </a:solidFill>
              </a:rPr>
              <a:t>ANSWER!!!</a:t>
            </a:r>
            <a:endParaRPr lang="en-IN" sz="4000" b="1" dirty="0">
              <a:solidFill>
                <a:srgbClr val="002060"/>
              </a:solidFill>
            </a:endParaRPr>
          </a:p>
        </p:txBody>
      </p:sp>
      <p:pic>
        <p:nvPicPr>
          <p:cNvPr id="14" name="Picture 87" descr="Related image">
            <a:extLst>
              <a:ext uri="{FF2B5EF4-FFF2-40B4-BE49-F238E27FC236}">
                <a16:creationId xmlns="" xmlns:a16="http://schemas.microsoft.com/office/drawing/2014/main" id="{2CC95EE6-CCE1-4900-8366-9C38A8686B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75386" y="2325040"/>
            <a:ext cx="1265238" cy="12652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4" descr="Image result for circle">
            <a:extLst>
              <a:ext uri="{FF2B5EF4-FFF2-40B4-BE49-F238E27FC236}">
                <a16:creationId xmlns="" xmlns:a16="http://schemas.microsoft.com/office/drawing/2014/main" id="{E7270052-F670-47CD-A699-B86F130B0B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599" y="2381617"/>
            <a:ext cx="1086031" cy="10860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descr="Image result for duck drawing">
            <a:extLst>
              <a:ext uri="{FF2B5EF4-FFF2-40B4-BE49-F238E27FC236}">
                <a16:creationId xmlns="" xmlns:a16="http://schemas.microsoft.com/office/drawing/2014/main" id="{36DF7344-77D9-4629-9B21-AA6824E8E1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4600" y="2061898"/>
            <a:ext cx="1683263" cy="1683263"/>
          </a:xfrm>
          <a:prstGeom prst="rect">
            <a:avLst/>
          </a:prstGeom>
          <a:noFill/>
          <a:extLst>
            <a:ext uri="{909E8E84-426E-40DD-AFC4-6F175D3DCCD1}">
              <a14:hiddenFill xmlns:a14="http://schemas.microsoft.com/office/drawing/2010/main">
                <a:solidFill>
                  <a:srgbClr val="FFFFFF"/>
                </a:solidFill>
              </a14:hiddenFill>
            </a:ext>
          </a:extLst>
        </p:spPr>
      </p:pic>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320991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smtClean="0">
                <a:solidFill>
                  <a:srgbClr val="C00000"/>
                </a:solidFill>
              </a:rPr>
              <a:t>What is Machine Learning</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4250257331"/>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1935" r:id="rId3" imgW="13937020" imgH="5409524" progId="">
                  <p:embed/>
                </p:oleObj>
              </mc:Choice>
              <mc:Fallback>
                <p:oleObj r:id="rId3" imgW="13937020" imgH="5409524" progId="">
                  <p:embed/>
                  <p:pic>
                    <p:nvPicPr>
                      <p:cNvPr id="0" name="Object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
        <p:nvSpPr>
          <p:cNvPr id="11" name="Rectangle 10"/>
          <p:cNvSpPr/>
          <p:nvPr/>
        </p:nvSpPr>
        <p:spPr>
          <a:xfrm>
            <a:off x="533400" y="1752600"/>
            <a:ext cx="8077200" cy="4462760"/>
          </a:xfrm>
          <a:prstGeom prst="rect">
            <a:avLst/>
          </a:prstGeom>
        </p:spPr>
        <p:txBody>
          <a:bodyPr wrap="square">
            <a:spAutoFit/>
          </a:bodyPr>
          <a:lstStyle/>
          <a:p>
            <a:pPr algn="just">
              <a:buClr>
                <a:schemeClr val="accent2"/>
              </a:buClr>
              <a:buSzPct val="116000"/>
              <a:buFont typeface="Arial" pitchFamily="34" charset="0"/>
              <a:buChar char="•"/>
            </a:pPr>
            <a:r>
              <a:rPr lang="en-US" sz="3700" dirty="0" smtClean="0"/>
              <a:t> </a:t>
            </a:r>
            <a:r>
              <a:rPr lang="en-US" sz="3000" dirty="0" smtClean="0"/>
              <a:t>Machine learning, the application and science of algorithms that makes sense of data, using self learning Algorithms we can turn data into knowledge.</a:t>
            </a:r>
          </a:p>
          <a:p>
            <a:pPr algn="just">
              <a:buClr>
                <a:schemeClr val="accent2"/>
              </a:buClr>
              <a:buSzPct val="116000"/>
            </a:pPr>
            <a:endParaRPr lang="en-US" sz="3000" dirty="0" smtClean="0"/>
          </a:p>
          <a:p>
            <a:pPr algn="just">
              <a:buClr>
                <a:schemeClr val="accent2"/>
              </a:buClr>
              <a:buSzPct val="116000"/>
              <a:buFont typeface="Arial" pitchFamily="34" charset="0"/>
              <a:buChar char="•"/>
            </a:pPr>
            <a:r>
              <a:rPr lang="en-US" sz="3000" dirty="0" smtClean="0"/>
              <a:t> When most people hear “Machine Learning” they picture a robot depending on who you ask</a:t>
            </a:r>
          </a:p>
          <a:p>
            <a:pPr algn="just">
              <a:buClr>
                <a:schemeClr val="accent2"/>
              </a:buClr>
              <a:buSzPct val="116000"/>
            </a:pPr>
            <a:r>
              <a:rPr lang="en-US" sz="3000" dirty="0" smtClean="0"/>
              <a:t> i.e. Optical Character Recognition </a:t>
            </a:r>
          </a:p>
          <a:p>
            <a:pPr>
              <a:buClr>
                <a:schemeClr val="accent2"/>
              </a:buClr>
              <a:buSzPct val="116000"/>
              <a:buFont typeface="Arial" pitchFamily="34" charset="0"/>
              <a:buChar char="•"/>
            </a:pPr>
            <a:endParaRPr lang="en-US" sz="3700" dirty="0"/>
          </a:p>
        </p:txBody>
      </p:sp>
    </p:spTree>
    <p:extLst>
      <p:ext uri="{BB962C8B-B14F-4D97-AF65-F5344CB8AC3E}">
        <p14:creationId xmlns:p14="http://schemas.microsoft.com/office/powerpoint/2010/main" val="3209918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smtClean="0">
                <a:solidFill>
                  <a:srgbClr val="C00000"/>
                </a:solidFill>
              </a:rPr>
              <a:t>Cont.</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4250257331"/>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5007" r:id="rId3" imgW="13937020" imgH="5409524" progId="">
                  <p:embed/>
                </p:oleObj>
              </mc:Choice>
              <mc:Fallback>
                <p:oleObj r:id="rId3" imgW="13937020" imgH="5409524" progId="">
                  <p:embed/>
                  <p:pic>
                    <p:nvPicPr>
                      <p:cNvPr id="0" name="Object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
        <p:nvSpPr>
          <p:cNvPr id="11" name="Rectangle 10"/>
          <p:cNvSpPr/>
          <p:nvPr/>
        </p:nvSpPr>
        <p:spPr>
          <a:xfrm>
            <a:off x="533400" y="1752600"/>
            <a:ext cx="8077200" cy="3539430"/>
          </a:xfrm>
          <a:prstGeom prst="rect">
            <a:avLst/>
          </a:prstGeom>
        </p:spPr>
        <p:txBody>
          <a:bodyPr wrap="square">
            <a:spAutoFit/>
          </a:bodyPr>
          <a:lstStyle/>
          <a:p>
            <a:pPr algn="just">
              <a:buClr>
                <a:schemeClr val="accent2"/>
              </a:buClr>
              <a:buSzPct val="116000"/>
              <a:buFont typeface="Arial" pitchFamily="34" charset="0"/>
              <a:buChar char="•"/>
            </a:pPr>
            <a:r>
              <a:rPr lang="en-US" sz="3700" dirty="0" smtClean="0"/>
              <a:t> </a:t>
            </a:r>
            <a:r>
              <a:rPr lang="en-US" sz="3000" dirty="0" smtClean="0"/>
              <a:t>Machine Learning is the science of programming computers so they can learn from data.</a:t>
            </a:r>
          </a:p>
          <a:p>
            <a:pPr algn="just">
              <a:buClr>
                <a:schemeClr val="accent2"/>
              </a:buClr>
              <a:buSzPct val="116000"/>
            </a:pPr>
            <a:r>
              <a:rPr lang="en-US" sz="3000" dirty="0" smtClean="0"/>
              <a:t>For example, your spam filter is a Machine Learning program that can learn to flag spam/Ham.</a:t>
            </a:r>
          </a:p>
          <a:p>
            <a:pPr algn="just">
              <a:buClr>
                <a:schemeClr val="accent2"/>
              </a:buClr>
              <a:buSzPct val="116000"/>
            </a:pPr>
            <a:endParaRPr lang="en-US" sz="3000" dirty="0" smtClean="0"/>
          </a:p>
          <a:p>
            <a:pPr>
              <a:buClr>
                <a:schemeClr val="accent2"/>
              </a:buClr>
              <a:buSzPct val="116000"/>
            </a:pPr>
            <a:endParaRPr lang="en-US" sz="3700" dirty="0"/>
          </a:p>
        </p:txBody>
      </p:sp>
    </p:spTree>
    <p:extLst>
      <p:ext uri="{BB962C8B-B14F-4D97-AF65-F5344CB8AC3E}">
        <p14:creationId xmlns:p14="http://schemas.microsoft.com/office/powerpoint/2010/main" val="3209918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36" name="Picture 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5843067"/>
            <a:ext cx="567267"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pPr algn="l"/>
            <a:r>
              <a:rPr lang="en-US" sz="4800" dirty="0">
                <a:solidFill>
                  <a:srgbClr val="C00000"/>
                </a:solidFill>
              </a:rPr>
              <a:t>Course details</a:t>
            </a:r>
            <a:endParaRPr lang="en-IN" sz="4800" dirty="0">
              <a:solidFill>
                <a:srgbClr val="C00000"/>
              </a:solidFill>
            </a:endParaRPr>
          </a:p>
        </p:txBody>
      </p:sp>
      <p:sp>
        <p:nvSpPr>
          <p:cNvPr id="3" name="Content Placeholder 2"/>
          <p:cNvSpPr>
            <a:spLocks noGrp="1"/>
          </p:cNvSpPr>
          <p:nvPr>
            <p:ph idx="1"/>
          </p:nvPr>
        </p:nvSpPr>
        <p:spPr>
          <a:xfrm>
            <a:off x="457200" y="1456184"/>
            <a:ext cx="8229600" cy="5069160"/>
          </a:xfrm>
        </p:spPr>
        <p:txBody>
          <a:bodyPr>
            <a:normAutofit fontScale="92500" lnSpcReduction="10000"/>
          </a:bodyPr>
          <a:lstStyle/>
          <a:p>
            <a:r>
              <a:rPr lang="en-US" b="1" dirty="0">
                <a:solidFill>
                  <a:srgbClr val="C00000"/>
                </a:solidFill>
              </a:rPr>
              <a:t>LTP – </a:t>
            </a:r>
            <a:r>
              <a:rPr lang="en-US" b="1" dirty="0" smtClean="0">
                <a:solidFill>
                  <a:srgbClr val="C00000"/>
                </a:solidFill>
              </a:rPr>
              <a:t>2 </a:t>
            </a:r>
            <a:r>
              <a:rPr lang="en-US" b="1" dirty="0">
                <a:solidFill>
                  <a:srgbClr val="C00000"/>
                </a:solidFill>
              </a:rPr>
              <a:t>0 </a:t>
            </a:r>
            <a:r>
              <a:rPr lang="en-US" b="1" dirty="0" smtClean="0">
                <a:solidFill>
                  <a:srgbClr val="C00000"/>
                </a:solidFill>
              </a:rPr>
              <a:t>2 </a:t>
            </a:r>
            <a:endParaRPr lang="en-US" b="1" dirty="0">
              <a:solidFill>
                <a:srgbClr val="C00000"/>
              </a:solidFill>
            </a:endParaRPr>
          </a:p>
          <a:p>
            <a:r>
              <a:rPr lang="en-US" b="1" dirty="0">
                <a:solidFill>
                  <a:srgbClr val="C00000"/>
                </a:solidFill>
              </a:rPr>
              <a:t>Credits – </a:t>
            </a:r>
            <a:r>
              <a:rPr lang="en-US" b="1" dirty="0" smtClean="0">
                <a:solidFill>
                  <a:srgbClr val="C00000"/>
                </a:solidFill>
              </a:rPr>
              <a:t>3.0</a:t>
            </a:r>
            <a:endParaRPr lang="en-US" b="1" dirty="0">
              <a:solidFill>
                <a:srgbClr val="C00000"/>
              </a:solidFill>
            </a:endParaRPr>
          </a:p>
          <a:p>
            <a:r>
              <a:rPr lang="en-US" b="1" dirty="0">
                <a:solidFill>
                  <a:srgbClr val="C00000"/>
                </a:solidFill>
              </a:rPr>
              <a:t>Mode – </a:t>
            </a:r>
            <a:r>
              <a:rPr lang="en-US" b="1" dirty="0" smtClean="0">
                <a:solidFill>
                  <a:srgbClr val="C00000"/>
                </a:solidFill>
              </a:rPr>
              <a:t>BYOD</a:t>
            </a:r>
            <a:endParaRPr lang="en-US" b="1" dirty="0">
              <a:solidFill>
                <a:srgbClr val="C00000"/>
              </a:solidFill>
            </a:endParaRPr>
          </a:p>
          <a:p>
            <a:r>
              <a:rPr lang="en-US" dirty="0"/>
              <a:t>Text Books: </a:t>
            </a:r>
            <a:endParaRPr lang="en-US" dirty="0" smtClean="0"/>
          </a:p>
          <a:p>
            <a:pPr lvl="1" algn="just"/>
            <a:r>
              <a:rPr lang="en-US" dirty="0" smtClean="0"/>
              <a:t>1</a:t>
            </a:r>
            <a:r>
              <a:rPr lang="en-US" dirty="0"/>
              <a:t>. NEURAL NETWORKS, FUZZY SYSTEMS AND EVOLUTIONARY ALGORITHMS : SYNTHESIS AND APPLICATIONS by RAJASEKARAN, S. PAI, G. A. VIJAYALAKSHMI, PHI Learning </a:t>
            </a:r>
            <a:endParaRPr lang="en-US" dirty="0" smtClean="0"/>
          </a:p>
          <a:p>
            <a:pPr algn="just"/>
            <a:r>
              <a:rPr lang="en-US" dirty="0" smtClean="0"/>
              <a:t>References</a:t>
            </a:r>
            <a:r>
              <a:rPr lang="en-US" dirty="0"/>
              <a:t>: </a:t>
            </a:r>
            <a:endParaRPr lang="en-US" dirty="0" smtClean="0"/>
          </a:p>
          <a:p>
            <a:pPr lvl="1" algn="just"/>
            <a:r>
              <a:rPr lang="en-US" dirty="0" smtClean="0"/>
              <a:t>1</a:t>
            </a:r>
            <a:r>
              <a:rPr lang="en-US" dirty="0"/>
              <a:t>. PRINCIPLES OF SOFT COMPUTING by PRINCIPLES OF SOFT COMPUTING, WILEY </a:t>
            </a:r>
            <a:endParaRPr lang="en-US" dirty="0" smtClean="0"/>
          </a:p>
          <a:p>
            <a:endParaRPr lang="en-US" sz="9600" b="1" dirty="0">
              <a:solidFill>
                <a:srgbClr val="002060"/>
              </a:solidFill>
            </a:endParaRPr>
          </a:p>
          <a:p>
            <a:endParaRPr lang="en-US" sz="40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3689565272"/>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3899" r:id="rId4" imgW="13937020" imgH="5409524" progId="">
                  <p:embed/>
                </p:oleObj>
              </mc:Choice>
              <mc:Fallback>
                <p:oleObj r:id="rId4" imgW="13937020" imgH="5409524" progId="">
                  <p:embed/>
                  <p:pic>
                    <p:nvPicPr>
                      <p:cNvPr id="0" name="Picture 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Date Placeholder 3">
            <a:extLst>
              <a:ext uri="{FF2B5EF4-FFF2-40B4-BE49-F238E27FC236}">
                <a16:creationId xmlns="" xmlns:a16="http://schemas.microsoft.com/office/drawing/2014/main" id="{D966FD54-DAF7-41EA-ADC3-5D9B3F927AE9}"/>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796472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smtClean="0">
                <a:solidFill>
                  <a:srgbClr val="C00000"/>
                </a:solidFill>
              </a:rPr>
              <a:t>Use of Machine Learning</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4250257331"/>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6031" r:id="rId3" imgW="13937020" imgH="5409524" progId="">
                  <p:embed/>
                </p:oleObj>
              </mc:Choice>
              <mc:Fallback>
                <p:oleObj r:id="rId3" imgW="13937020" imgH="5409524" progId="">
                  <p:embed/>
                  <p:pic>
                    <p:nvPicPr>
                      <p:cNvPr id="0" name="Object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
        <p:nvSpPr>
          <p:cNvPr id="11" name="Rectangle 10"/>
          <p:cNvSpPr/>
          <p:nvPr/>
        </p:nvSpPr>
        <p:spPr>
          <a:xfrm>
            <a:off x="533400" y="1752600"/>
            <a:ext cx="8077200" cy="5740033"/>
          </a:xfrm>
          <a:prstGeom prst="rect">
            <a:avLst/>
          </a:prstGeom>
        </p:spPr>
        <p:txBody>
          <a:bodyPr wrap="square">
            <a:spAutoFit/>
          </a:bodyPr>
          <a:lstStyle/>
          <a:p>
            <a:pPr algn="just">
              <a:buClr>
                <a:schemeClr val="accent2"/>
              </a:buClr>
              <a:buSzPct val="116000"/>
              <a:buFont typeface="Arial" pitchFamily="34" charset="0"/>
              <a:buChar char="•"/>
            </a:pPr>
            <a:r>
              <a:rPr lang="en-US" sz="3000" dirty="0" smtClean="0"/>
              <a:t>First you would look at what spam typically looks like. You might notice that some words or phrases (such as “Lottery,” “credit card,” “free,”) tend to come up a lot in the subject. Perhaps you would also notice a few other patterns in the sender’s name and so on.</a:t>
            </a:r>
          </a:p>
          <a:p>
            <a:pPr algn="just">
              <a:buClr>
                <a:schemeClr val="accent2"/>
              </a:buClr>
              <a:buSzPct val="116000"/>
              <a:buFont typeface="Arial" pitchFamily="34" charset="0"/>
              <a:buChar char="•"/>
            </a:pPr>
            <a:r>
              <a:rPr lang="en-US" sz="3000" dirty="0" smtClean="0"/>
              <a:t>You would write a algorithm for each of the patterns, and your program would flag emails as spam if a number of these patterns are detected. </a:t>
            </a:r>
          </a:p>
          <a:p>
            <a:pPr algn="just">
              <a:buClr>
                <a:schemeClr val="accent2"/>
              </a:buClr>
              <a:buSzPct val="116000"/>
              <a:buFont typeface="Arial" pitchFamily="34" charset="0"/>
              <a:buChar char="•"/>
            </a:pPr>
            <a:endParaRPr lang="en-US" sz="3000" dirty="0" smtClean="0"/>
          </a:p>
          <a:p>
            <a:pPr algn="just">
              <a:buClr>
                <a:schemeClr val="accent2"/>
              </a:buClr>
              <a:buSzPct val="116000"/>
            </a:pPr>
            <a:endParaRPr lang="en-US" sz="3000" dirty="0" smtClean="0"/>
          </a:p>
          <a:p>
            <a:pPr>
              <a:buClr>
                <a:schemeClr val="accent2"/>
              </a:buClr>
              <a:buSzPct val="116000"/>
            </a:pPr>
            <a:endParaRPr lang="en-US" sz="3700" dirty="0"/>
          </a:p>
        </p:txBody>
      </p:sp>
    </p:spTree>
    <p:extLst>
      <p:ext uri="{BB962C8B-B14F-4D97-AF65-F5344CB8AC3E}">
        <p14:creationId xmlns:p14="http://schemas.microsoft.com/office/powerpoint/2010/main" val="3209918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smtClean="0">
                <a:solidFill>
                  <a:srgbClr val="C00000"/>
                </a:solidFill>
              </a:rPr>
              <a:t>Cont.</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4250257331"/>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7055" r:id="rId3" imgW="13937020" imgH="5409524" progId="">
                  <p:embed/>
                </p:oleObj>
              </mc:Choice>
              <mc:Fallback>
                <p:oleObj r:id="rId3" imgW="13937020" imgH="5409524" progId="">
                  <p:embed/>
                  <p:pic>
                    <p:nvPicPr>
                      <p:cNvPr id="0" name="Object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
        <p:nvSpPr>
          <p:cNvPr id="11" name="Rectangle 10"/>
          <p:cNvSpPr/>
          <p:nvPr/>
        </p:nvSpPr>
        <p:spPr>
          <a:xfrm>
            <a:off x="533400" y="1752600"/>
            <a:ext cx="8077200" cy="4801314"/>
          </a:xfrm>
          <a:prstGeom prst="rect">
            <a:avLst/>
          </a:prstGeom>
        </p:spPr>
        <p:txBody>
          <a:bodyPr wrap="square">
            <a:spAutoFit/>
          </a:bodyPr>
          <a:lstStyle/>
          <a:p>
            <a:pPr algn="just">
              <a:buClr>
                <a:schemeClr val="accent2"/>
              </a:buClr>
              <a:buSzPct val="116000"/>
              <a:buFont typeface="Arial" pitchFamily="34" charset="0"/>
              <a:buChar char="•"/>
            </a:pPr>
            <a:r>
              <a:rPr lang="en-US" sz="3000" dirty="0" smtClean="0"/>
              <a:t> Moreover, if spammers notice that all their emails containing “4U” are blocked, they might start writing “For U” instead. A spam filter using traditional programming techniques would need to be updated to flag “For U” emails. </a:t>
            </a:r>
          </a:p>
          <a:p>
            <a:pPr algn="just">
              <a:buClr>
                <a:schemeClr val="accent2"/>
              </a:buClr>
              <a:buSzPct val="116000"/>
            </a:pPr>
            <a:endParaRPr lang="en-US" sz="3000" dirty="0" smtClean="0"/>
          </a:p>
          <a:p>
            <a:pPr algn="just">
              <a:buClr>
                <a:schemeClr val="accent2"/>
              </a:buClr>
              <a:buSzPct val="116000"/>
              <a:buFont typeface="Arial" pitchFamily="34" charset="0"/>
              <a:buChar char="•"/>
            </a:pPr>
            <a:endParaRPr lang="en-US" sz="3000" dirty="0" smtClean="0"/>
          </a:p>
          <a:p>
            <a:pPr algn="just">
              <a:buClr>
                <a:schemeClr val="accent2"/>
              </a:buClr>
              <a:buSzPct val="116000"/>
              <a:buFont typeface="Arial" pitchFamily="34" charset="0"/>
              <a:buChar char="•"/>
            </a:pPr>
            <a:endParaRPr lang="en-US" sz="3000" dirty="0" smtClean="0"/>
          </a:p>
          <a:p>
            <a:pPr algn="just">
              <a:buClr>
                <a:schemeClr val="accent2"/>
              </a:buClr>
              <a:buSzPct val="116000"/>
            </a:pPr>
            <a:endParaRPr lang="en-US" sz="3000" dirty="0" smtClean="0"/>
          </a:p>
          <a:p>
            <a:pPr>
              <a:buClr>
                <a:schemeClr val="accent2"/>
              </a:buClr>
              <a:buSzPct val="116000"/>
            </a:pPr>
            <a:endParaRPr lang="en-US" sz="2000" dirty="0" smtClean="0"/>
          </a:p>
          <a:p>
            <a:pPr>
              <a:buClr>
                <a:schemeClr val="accent2"/>
              </a:buClr>
              <a:buSzPct val="116000"/>
            </a:pPr>
            <a:r>
              <a:rPr lang="en-US" sz="1600" i="1" dirty="0" smtClean="0"/>
              <a:t>Fig:- Automatically adapting to change</a:t>
            </a:r>
            <a:endParaRPr lang="en-US" sz="1600" i="1" dirty="0"/>
          </a:p>
        </p:txBody>
      </p:sp>
      <p:pic>
        <p:nvPicPr>
          <p:cNvPr id="12" name="Picture 11" descr="data.jpg"/>
          <p:cNvPicPr>
            <a:picLocks noChangeAspect="1"/>
          </p:cNvPicPr>
          <p:nvPr/>
        </p:nvPicPr>
        <p:blipFill>
          <a:blip r:embed="rId5" cstate="print"/>
          <a:stretch>
            <a:fillRect/>
          </a:stretch>
        </p:blipFill>
        <p:spPr>
          <a:xfrm>
            <a:off x="609600" y="4495800"/>
            <a:ext cx="4572000" cy="1571625"/>
          </a:xfrm>
          <a:prstGeom prst="rect">
            <a:avLst/>
          </a:prstGeom>
        </p:spPr>
      </p:pic>
      <p:cxnSp>
        <p:nvCxnSpPr>
          <p:cNvPr id="16" name="Straight Connector 15"/>
          <p:cNvCxnSpPr/>
          <p:nvPr/>
        </p:nvCxnSpPr>
        <p:spPr>
          <a:xfrm>
            <a:off x="5181600" y="4495800"/>
            <a:ext cx="0" cy="152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9185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smtClean="0">
                <a:solidFill>
                  <a:srgbClr val="C00000"/>
                </a:solidFill>
              </a:rPr>
              <a:t>Types of Machine Learning</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4250257331"/>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90127" r:id="rId3" imgW="13937020" imgH="5409524" progId="">
                  <p:embed/>
                </p:oleObj>
              </mc:Choice>
              <mc:Fallback>
                <p:oleObj r:id="rId3" imgW="13937020" imgH="5409524" progId="">
                  <p:embed/>
                  <p:pic>
                    <p:nvPicPr>
                      <p:cNvPr id="0" name="Object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
        <p:nvSpPr>
          <p:cNvPr id="11" name="Rectangle 10"/>
          <p:cNvSpPr/>
          <p:nvPr/>
        </p:nvSpPr>
        <p:spPr>
          <a:xfrm>
            <a:off x="533400" y="1752600"/>
            <a:ext cx="8077200" cy="3431709"/>
          </a:xfrm>
          <a:prstGeom prst="rect">
            <a:avLst/>
          </a:prstGeom>
        </p:spPr>
        <p:txBody>
          <a:bodyPr wrap="square">
            <a:spAutoFit/>
          </a:bodyPr>
          <a:lstStyle/>
          <a:p>
            <a:pPr algn="just">
              <a:buClr>
                <a:schemeClr val="accent2"/>
              </a:buClr>
              <a:buSzPct val="116000"/>
              <a:buFont typeface="Arial" pitchFamily="34" charset="0"/>
              <a:buChar char="•"/>
            </a:pPr>
            <a:r>
              <a:rPr lang="en-US" sz="3000" dirty="0" smtClean="0"/>
              <a:t> There are so many different types of Machine Learning systems that it is useful to classify them in broad categories based on:</a:t>
            </a:r>
          </a:p>
          <a:p>
            <a:pPr algn="just">
              <a:buClr>
                <a:schemeClr val="accent2"/>
              </a:buClr>
              <a:buSzPct val="116000"/>
              <a:buFont typeface="Arial" pitchFamily="34" charset="0"/>
              <a:buChar char="•"/>
            </a:pPr>
            <a:r>
              <a:rPr lang="en-US" sz="3000" dirty="0" smtClean="0"/>
              <a:t> Supervised Learning</a:t>
            </a:r>
          </a:p>
          <a:p>
            <a:pPr algn="just">
              <a:buClr>
                <a:schemeClr val="accent2"/>
              </a:buClr>
              <a:buSzPct val="116000"/>
              <a:buFont typeface="Arial" pitchFamily="34" charset="0"/>
              <a:buChar char="•"/>
            </a:pPr>
            <a:r>
              <a:rPr lang="en-US" sz="3000" dirty="0" smtClean="0"/>
              <a:t> Unsupervised Learning</a:t>
            </a:r>
          </a:p>
          <a:p>
            <a:pPr algn="just">
              <a:buClr>
                <a:schemeClr val="accent2"/>
              </a:buClr>
              <a:buSzPct val="116000"/>
              <a:buFont typeface="Arial" pitchFamily="34" charset="0"/>
              <a:buChar char="•"/>
            </a:pPr>
            <a:r>
              <a:rPr lang="en-US" sz="3000" dirty="0" smtClean="0"/>
              <a:t> Reinforcement Learning</a:t>
            </a:r>
          </a:p>
          <a:p>
            <a:pPr>
              <a:buClr>
                <a:schemeClr val="accent2"/>
              </a:buClr>
              <a:buSzPct val="116000"/>
            </a:pPr>
            <a:endParaRPr lang="en-US" sz="3700" dirty="0"/>
          </a:p>
        </p:txBody>
      </p:sp>
    </p:spTree>
    <p:extLst>
      <p:ext uri="{BB962C8B-B14F-4D97-AF65-F5344CB8AC3E}">
        <p14:creationId xmlns:p14="http://schemas.microsoft.com/office/powerpoint/2010/main" val="3209918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Aspect #1 Challenge</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3522" r:id="rId3" imgW="13937020" imgH="5409524" progId="">
                  <p:embed/>
                </p:oleObj>
              </mc:Choice>
              <mc:Fallback>
                <p:oleObj r:id="rId3" imgW="13937020" imgH="5409524" progId="">
                  <p:embed/>
                  <p:pic>
                    <p:nvPicPr>
                      <p:cNvPr id="0"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4908" name="Picture 92" descr="Related image">
            <a:extLst>
              <a:ext uri="{FF2B5EF4-FFF2-40B4-BE49-F238E27FC236}">
                <a16:creationId xmlns="" xmlns:a16="http://schemas.microsoft.com/office/drawing/2014/main" id="{B4FFDF03-A7FF-4875-8EB7-DCD376D432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8652" y="1610095"/>
            <a:ext cx="5562600" cy="4113063"/>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duck rabbit illusion">
            <a:extLst>
              <a:ext uri="{FF2B5EF4-FFF2-40B4-BE49-F238E27FC236}">
                <a16:creationId xmlns="" xmlns:a16="http://schemas.microsoft.com/office/drawing/2014/main" id="{2AC0A0B7-AB81-4E60-8C10-4BB38A1F88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0" y="5297995"/>
            <a:ext cx="3458386" cy="1285367"/>
          </a:xfrm>
          <a:prstGeom prst="rect">
            <a:avLst/>
          </a:prstGeom>
          <a:noFill/>
          <a:extLst>
            <a:ext uri="{909E8E84-426E-40DD-AFC4-6F175D3DCCD1}">
              <a14:hiddenFill xmlns:a14="http://schemas.microsoft.com/office/drawing/2010/main">
                <a:solidFill>
                  <a:srgbClr val="FFFFFF"/>
                </a:solidFill>
              </a14:hiddenFill>
            </a:ext>
          </a:extLst>
        </p:spPr>
      </p:pic>
      <p:sp>
        <p:nvSpPr>
          <p:cNvPr id="14" name="Date Placeholder 3">
            <a:extLst>
              <a:ext uri="{FF2B5EF4-FFF2-40B4-BE49-F238E27FC236}">
                <a16:creationId xmlns="" xmlns:a16="http://schemas.microsoft.com/office/drawing/2014/main" id="{A113B64C-058B-451D-9A9A-3788EA8F7115}"/>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149426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908"/>
                                        </p:tgtEl>
                                        <p:attrNameLst>
                                          <p:attrName>style.visibility</p:attrName>
                                        </p:attrNameLst>
                                      </p:cBhvr>
                                      <p:to>
                                        <p:strVal val="visible"/>
                                      </p:to>
                                    </p:set>
                                    <p:animEffect transition="in" filter="barn(inVertical)">
                                      <p:cBhvr>
                                        <p:cTn id="7" dur="500"/>
                                        <p:tgtEl>
                                          <p:spTgt spid="3490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3492"/>
                                        </p:tgtEl>
                                        <p:attrNameLst>
                                          <p:attrName>style.visibility</p:attrName>
                                        </p:attrNameLst>
                                      </p:cBhvr>
                                      <p:to>
                                        <p:strVal val="visible"/>
                                      </p:to>
                                    </p:set>
                                    <p:anim calcmode="lin" valueType="num">
                                      <p:cBhvr additive="base">
                                        <p:cTn id="12" dur="500" fill="hold"/>
                                        <p:tgtEl>
                                          <p:spTgt spid="63492"/>
                                        </p:tgtEl>
                                        <p:attrNameLst>
                                          <p:attrName>ppt_x</p:attrName>
                                        </p:attrNameLst>
                                      </p:cBhvr>
                                      <p:tavLst>
                                        <p:tav tm="0">
                                          <p:val>
                                            <p:strVal val="#ppt_x"/>
                                          </p:val>
                                        </p:tav>
                                        <p:tav tm="100000">
                                          <p:val>
                                            <p:strVal val="#ppt_x"/>
                                          </p:val>
                                        </p:tav>
                                      </p:tavLst>
                                    </p:anim>
                                    <p:anim calcmode="lin" valueType="num">
                                      <p:cBhvr additive="base">
                                        <p:cTn id="13"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Learning – Aspect #2</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5567" r:id="rId3" imgW="13937020" imgH="5409524" progId="">
                  <p:embed/>
                </p:oleObj>
              </mc:Choice>
              <mc:Fallback>
                <p:oleObj r:id="rId3" imgW="13937020" imgH="5409524"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Date Placeholder 3">
            <a:extLst>
              <a:ext uri="{FF2B5EF4-FFF2-40B4-BE49-F238E27FC236}">
                <a16:creationId xmlns="" xmlns:a16="http://schemas.microsoft.com/office/drawing/2014/main" id="{084DC20D-C8EC-4279-A3ED-C6BDB5E217A4}"/>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65540" name="Picture 4" descr="Related image">
            <a:extLst>
              <a:ext uri="{FF2B5EF4-FFF2-40B4-BE49-F238E27FC236}">
                <a16:creationId xmlns="" xmlns:a16="http://schemas.microsoft.com/office/drawing/2014/main" id="{F40C96AA-8F85-48A5-9703-AFD2D969D5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118" y="1615411"/>
            <a:ext cx="6937807" cy="397382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 xmlns:a16="http://schemas.microsoft.com/office/drawing/2014/main" id="{1096A1BD-B012-4EC4-B78F-5C3F7424D202}"/>
              </a:ext>
            </a:extLst>
          </p:cNvPr>
          <p:cNvGrpSpPr/>
          <p:nvPr/>
        </p:nvGrpSpPr>
        <p:grpSpPr>
          <a:xfrm>
            <a:off x="1295400" y="3519165"/>
            <a:ext cx="1952847" cy="1205236"/>
            <a:chOff x="1295400" y="3519165"/>
            <a:chExt cx="1952847" cy="1205236"/>
          </a:xfrm>
        </p:grpSpPr>
        <p:cxnSp>
          <p:nvCxnSpPr>
            <p:cNvPr id="11" name="Straight Connector 10">
              <a:extLst>
                <a:ext uri="{FF2B5EF4-FFF2-40B4-BE49-F238E27FC236}">
                  <a16:creationId xmlns="" xmlns:a16="http://schemas.microsoft.com/office/drawing/2014/main" id="{AEEC546C-4FB4-4598-A274-A81BB8D69857}"/>
                </a:ext>
              </a:extLst>
            </p:cNvPr>
            <p:cNvCxnSpPr>
              <a:cxnSpLocks/>
            </p:cNvCxnSpPr>
            <p:nvPr/>
          </p:nvCxnSpPr>
          <p:spPr>
            <a:xfrm flipV="1">
              <a:off x="3248247" y="3519165"/>
              <a:ext cx="0" cy="120523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82054E5A-DB50-49D1-8997-E2A2AA80E55B}"/>
                </a:ext>
              </a:extLst>
            </p:cNvPr>
            <p:cNvCxnSpPr>
              <a:cxnSpLocks/>
            </p:cNvCxnSpPr>
            <p:nvPr/>
          </p:nvCxnSpPr>
          <p:spPr>
            <a:xfrm flipH="1">
              <a:off x="1295400" y="3519165"/>
              <a:ext cx="195284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63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Learning – Aspect #2</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7612" r:id="rId3" imgW="13937020" imgH="5409524" progId="">
                  <p:embed/>
                </p:oleObj>
              </mc:Choice>
              <mc:Fallback>
                <p:oleObj r:id="rId3" imgW="13937020" imgH="5409524" progId="">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Date Placeholder 3">
            <a:extLst>
              <a:ext uri="{FF2B5EF4-FFF2-40B4-BE49-F238E27FC236}">
                <a16:creationId xmlns="" xmlns:a16="http://schemas.microsoft.com/office/drawing/2014/main" id="{084DC20D-C8EC-4279-A3ED-C6BDB5E217A4}"/>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67586" name="Picture 2" descr="Image result for cricket ball trajectory">
            <a:extLst>
              <a:ext uri="{FF2B5EF4-FFF2-40B4-BE49-F238E27FC236}">
                <a16:creationId xmlns="" xmlns:a16="http://schemas.microsoft.com/office/drawing/2014/main" id="{7C996A39-AA25-4EBF-84CC-86D806ED8A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1606551"/>
            <a:ext cx="7467600" cy="472688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 xmlns:a16="http://schemas.microsoft.com/office/drawing/2014/main" id="{7F1D00E2-AD7E-4A56-89CD-CFC6BFD7592B}"/>
              </a:ext>
            </a:extLst>
          </p:cNvPr>
          <p:cNvGrpSpPr/>
          <p:nvPr/>
        </p:nvGrpSpPr>
        <p:grpSpPr>
          <a:xfrm>
            <a:off x="1447800" y="2057400"/>
            <a:ext cx="1905000" cy="685800"/>
            <a:chOff x="1447800" y="2057400"/>
            <a:chExt cx="1905000" cy="685800"/>
          </a:xfrm>
        </p:grpSpPr>
        <p:cxnSp>
          <p:nvCxnSpPr>
            <p:cNvPr id="12" name="Straight Connector 11">
              <a:extLst>
                <a:ext uri="{FF2B5EF4-FFF2-40B4-BE49-F238E27FC236}">
                  <a16:creationId xmlns="" xmlns:a16="http://schemas.microsoft.com/office/drawing/2014/main" id="{770FCF07-FA3A-49D6-9506-9652508E41BE}"/>
                </a:ext>
              </a:extLst>
            </p:cNvPr>
            <p:cNvCxnSpPr/>
            <p:nvPr/>
          </p:nvCxnSpPr>
          <p:spPr>
            <a:xfrm flipV="1">
              <a:off x="3352800" y="2057400"/>
              <a:ext cx="0" cy="68580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D7B5FF14-50DD-4A16-A4C7-574508E39CFB}"/>
                </a:ext>
              </a:extLst>
            </p:cNvPr>
            <p:cNvCxnSpPr>
              <a:cxnSpLocks/>
            </p:cNvCxnSpPr>
            <p:nvPr/>
          </p:nvCxnSpPr>
          <p:spPr>
            <a:xfrm flipH="1">
              <a:off x="1447800" y="2057400"/>
              <a:ext cx="190500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528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 Continuous dataset</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8636" r:id="rId3" imgW="13937020" imgH="5409524" progId="">
                  <p:embed/>
                </p:oleObj>
              </mc:Choice>
              <mc:Fallback>
                <p:oleObj r:id="rId3" imgW="13937020" imgH="5409524" progId="">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 xmlns:a16="http://schemas.microsoft.com/office/drawing/2014/main" id="{153D5784-4C20-4BAF-B835-AD74FF7E9C67}"/>
              </a:ext>
            </a:extLst>
          </p:cNvPr>
          <p:cNvSpPr txBox="1"/>
          <p:nvPr/>
        </p:nvSpPr>
        <p:spPr>
          <a:xfrm>
            <a:off x="395537" y="1412776"/>
            <a:ext cx="8424936" cy="4462760"/>
          </a:xfrm>
          <a:prstGeom prst="rect">
            <a:avLst/>
          </a:prstGeom>
          <a:noFill/>
        </p:spPr>
        <p:txBody>
          <a:bodyPr wrap="square" rtlCol="0">
            <a:spAutoFit/>
          </a:bodyPr>
          <a:lstStyle/>
          <a:p>
            <a:pPr marL="457200" indent="-457200">
              <a:buFont typeface="Arial" panose="020B0604020202020204" pitchFamily="34" charset="0"/>
              <a:buChar char="•"/>
            </a:pPr>
            <a:r>
              <a:rPr lang="en-US" sz="4000" b="1" dirty="0">
                <a:solidFill>
                  <a:srgbClr val="FF0000"/>
                </a:solidFill>
              </a:rPr>
              <a:t>You used prior learnings of -</a:t>
            </a:r>
          </a:p>
          <a:p>
            <a:pPr marL="914400" lvl="1" indent="-457200">
              <a:buFont typeface="Arial" panose="020B0604020202020204" pitchFamily="34" charset="0"/>
              <a:buChar char="•"/>
            </a:pPr>
            <a:r>
              <a:rPr lang="en-US" sz="4000" b="1" dirty="0">
                <a:solidFill>
                  <a:srgbClr val="C00000"/>
                </a:solidFill>
              </a:rPr>
              <a:t>Variability</a:t>
            </a:r>
          </a:p>
          <a:p>
            <a:pPr marL="914400" lvl="1" indent="-457200">
              <a:buFont typeface="Arial" panose="020B0604020202020204" pitchFamily="34" charset="0"/>
              <a:buChar char="•"/>
            </a:pPr>
            <a:r>
              <a:rPr lang="en-US" sz="4000" b="1" dirty="0">
                <a:solidFill>
                  <a:srgbClr val="C00000"/>
                </a:solidFill>
              </a:rPr>
              <a:t>Coordinate geometry</a:t>
            </a:r>
          </a:p>
          <a:p>
            <a:pPr marL="914400" lvl="1" indent="-457200">
              <a:buFont typeface="Arial" panose="020B0604020202020204" pitchFamily="34" charset="0"/>
              <a:buChar char="•"/>
            </a:pPr>
            <a:r>
              <a:rPr lang="en-US" sz="4000" b="1" dirty="0">
                <a:solidFill>
                  <a:srgbClr val="C00000"/>
                </a:solidFill>
              </a:rPr>
              <a:t>X – Y correlation</a:t>
            </a:r>
          </a:p>
          <a:p>
            <a:pPr marL="914400" lvl="1" indent="-457200">
              <a:buFont typeface="Arial" panose="020B0604020202020204" pitchFamily="34" charset="0"/>
              <a:buChar char="•"/>
            </a:pPr>
            <a:r>
              <a:rPr lang="en-US" sz="4000" b="1" dirty="0">
                <a:solidFill>
                  <a:srgbClr val="C00000"/>
                </a:solidFill>
              </a:rPr>
              <a:t>Plot reading </a:t>
            </a:r>
          </a:p>
          <a:p>
            <a:pPr marL="914400" lvl="1" indent="-457200">
              <a:buFont typeface="Arial" panose="020B0604020202020204" pitchFamily="34" charset="0"/>
              <a:buChar char="•"/>
            </a:pPr>
            <a:endParaRPr lang="en-US" sz="4000" b="1" dirty="0">
              <a:solidFill>
                <a:srgbClr val="C00000"/>
              </a:solidFill>
            </a:endParaRPr>
          </a:p>
          <a:p>
            <a:pPr marL="457200" indent="-457200">
              <a:buFont typeface="Arial" panose="020B0604020202020204" pitchFamily="34" charset="0"/>
              <a:buChar char="•"/>
            </a:pPr>
            <a:r>
              <a:rPr lang="en-US" sz="4000" b="1" dirty="0">
                <a:solidFill>
                  <a:srgbClr val="FF0000"/>
                </a:solidFill>
              </a:rPr>
              <a:t>And finally build the </a:t>
            </a:r>
            <a:r>
              <a:rPr lang="en-US" sz="4400" b="1" dirty="0">
                <a:solidFill>
                  <a:srgbClr val="002060"/>
                </a:solidFill>
              </a:rPr>
              <a:t>ANSWER!!!</a:t>
            </a:r>
            <a:endParaRPr lang="en-IN" sz="4000" b="1" dirty="0">
              <a:solidFill>
                <a:srgbClr val="002060"/>
              </a:solidFill>
            </a:endParaRPr>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396079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Learning – Aspect </a:t>
            </a:r>
            <a:r>
              <a:rPr lang="en-US" sz="4800" dirty="0" smtClean="0">
                <a:solidFill>
                  <a:srgbClr val="C00000"/>
                </a:solidFill>
              </a:rPr>
              <a:t>#3</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9663" r:id="rId3" imgW="13937020" imgH="5409524" progId="">
                  <p:embed/>
                </p:oleObj>
              </mc:Choice>
              <mc:Fallback>
                <p:oleObj r:id="rId3" imgW="13937020" imgH="5409524"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Date Placeholder 3">
            <a:extLst>
              <a:ext uri="{FF2B5EF4-FFF2-40B4-BE49-F238E27FC236}">
                <a16:creationId xmlns="" xmlns:a16="http://schemas.microsoft.com/office/drawing/2014/main" id="{084DC20D-C8EC-4279-A3ED-C6BDB5E217A4}"/>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3" name="Picture 2">
            <a:extLst>
              <a:ext uri="{FF2B5EF4-FFF2-40B4-BE49-F238E27FC236}">
                <a16:creationId xmlns="" xmlns:a16="http://schemas.microsoft.com/office/drawing/2014/main" id="{6A6CA096-02A1-4271-82F2-6FBDC4CBE9E1}"/>
              </a:ext>
            </a:extLst>
          </p:cNvPr>
          <p:cNvPicPr>
            <a:picLocks noChangeAspect="1"/>
          </p:cNvPicPr>
          <p:nvPr/>
        </p:nvPicPr>
        <p:blipFill>
          <a:blip r:embed="rId5" cstate="print"/>
          <a:stretch>
            <a:fillRect/>
          </a:stretch>
        </p:blipFill>
        <p:spPr>
          <a:xfrm>
            <a:off x="765175" y="1387512"/>
            <a:ext cx="2286000" cy="4982592"/>
          </a:xfrm>
          <a:prstGeom prst="rect">
            <a:avLst/>
          </a:prstGeom>
        </p:spPr>
      </p:pic>
      <p:grpSp>
        <p:nvGrpSpPr>
          <p:cNvPr id="12" name="Group 11">
            <a:extLst>
              <a:ext uri="{FF2B5EF4-FFF2-40B4-BE49-F238E27FC236}">
                <a16:creationId xmlns="" xmlns:a16="http://schemas.microsoft.com/office/drawing/2014/main" id="{65BCA3B0-1752-45AD-88D5-0B9DA2406A16}"/>
              </a:ext>
            </a:extLst>
          </p:cNvPr>
          <p:cNvGrpSpPr/>
          <p:nvPr/>
        </p:nvGrpSpPr>
        <p:grpSpPr>
          <a:xfrm>
            <a:off x="3505200" y="1369791"/>
            <a:ext cx="5181600" cy="5123518"/>
            <a:chOff x="3505200" y="1369791"/>
            <a:chExt cx="5181600" cy="5123518"/>
          </a:xfrm>
        </p:grpSpPr>
        <p:pic>
          <p:nvPicPr>
            <p:cNvPr id="6" name="Picture 5">
              <a:extLst>
                <a:ext uri="{FF2B5EF4-FFF2-40B4-BE49-F238E27FC236}">
                  <a16:creationId xmlns="" xmlns:a16="http://schemas.microsoft.com/office/drawing/2014/main" id="{86E3F8E2-4A42-4ADC-B2BF-AA4B55D062D7}"/>
                </a:ext>
              </a:extLst>
            </p:cNvPr>
            <p:cNvPicPr>
              <a:picLocks noChangeAspect="1"/>
            </p:cNvPicPr>
            <p:nvPr/>
          </p:nvPicPr>
          <p:blipFill>
            <a:blip r:embed="rId6" cstate="print"/>
            <a:stretch>
              <a:fillRect/>
            </a:stretch>
          </p:blipFill>
          <p:spPr>
            <a:xfrm>
              <a:off x="5243512" y="1369791"/>
              <a:ext cx="3443288" cy="5123518"/>
            </a:xfrm>
            <a:prstGeom prst="rect">
              <a:avLst/>
            </a:prstGeom>
          </p:spPr>
        </p:pic>
        <p:sp>
          <p:nvSpPr>
            <p:cNvPr id="7" name="Arrow: Right 6">
              <a:extLst>
                <a:ext uri="{FF2B5EF4-FFF2-40B4-BE49-F238E27FC236}">
                  <a16:creationId xmlns="" xmlns:a16="http://schemas.microsoft.com/office/drawing/2014/main" id="{1E0BD9B5-21F5-454A-B0F6-1CB3CBA3BECE}"/>
                </a:ext>
              </a:extLst>
            </p:cNvPr>
            <p:cNvSpPr/>
            <p:nvPr/>
          </p:nvSpPr>
          <p:spPr>
            <a:xfrm>
              <a:off x="3505200" y="3429000"/>
              <a:ext cx="18288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7838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Learning – Aspect #3</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0684" r:id="rId3" imgW="13937020" imgH="5409524" progId="">
                  <p:embed/>
                </p:oleObj>
              </mc:Choice>
              <mc:Fallback>
                <p:oleObj r:id="rId3" imgW="13937020" imgH="5409524" progId="">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Date Placeholder 3">
            <a:extLst>
              <a:ext uri="{FF2B5EF4-FFF2-40B4-BE49-F238E27FC236}">
                <a16:creationId xmlns="" xmlns:a16="http://schemas.microsoft.com/office/drawing/2014/main" id="{084DC20D-C8EC-4279-A3ED-C6BDB5E217A4}"/>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70658" name="Picture 2" descr="Image result for collage of pictures of cricket players">
            <a:extLst>
              <a:ext uri="{FF2B5EF4-FFF2-40B4-BE49-F238E27FC236}">
                <a16:creationId xmlns="" xmlns:a16="http://schemas.microsoft.com/office/drawing/2014/main" id="{FAD32600-BCD3-4826-B336-F873950001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3200" y="1447800"/>
            <a:ext cx="3777150" cy="501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418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 Unknown dataset</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1708" r:id="rId3" imgW="13937020" imgH="5409524" progId="">
                  <p:embed/>
                </p:oleObj>
              </mc:Choice>
              <mc:Fallback>
                <p:oleObj r:id="rId3" imgW="13937020" imgH="5409524" progId="">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 xmlns:a16="http://schemas.microsoft.com/office/drawing/2014/main" id="{153D5784-4C20-4BAF-B835-AD74FF7E9C67}"/>
              </a:ext>
            </a:extLst>
          </p:cNvPr>
          <p:cNvSpPr txBox="1"/>
          <p:nvPr/>
        </p:nvSpPr>
        <p:spPr>
          <a:xfrm>
            <a:off x="395537" y="1412776"/>
            <a:ext cx="8424936" cy="3847207"/>
          </a:xfrm>
          <a:prstGeom prst="rect">
            <a:avLst/>
          </a:prstGeom>
          <a:noFill/>
        </p:spPr>
        <p:txBody>
          <a:bodyPr wrap="square" rtlCol="0">
            <a:spAutoFit/>
          </a:bodyPr>
          <a:lstStyle/>
          <a:p>
            <a:pPr marL="457200" indent="-457200">
              <a:buFont typeface="Arial" panose="020B0604020202020204" pitchFamily="34" charset="0"/>
              <a:buChar char="•"/>
            </a:pPr>
            <a:r>
              <a:rPr lang="en-US" sz="4000" b="1" dirty="0">
                <a:solidFill>
                  <a:srgbClr val="FF0000"/>
                </a:solidFill>
              </a:rPr>
              <a:t>You used prior learnings of -</a:t>
            </a:r>
          </a:p>
          <a:p>
            <a:pPr marL="914400" lvl="1" indent="-457200">
              <a:buFont typeface="Arial" panose="020B0604020202020204" pitchFamily="34" charset="0"/>
              <a:buChar char="•"/>
            </a:pPr>
            <a:r>
              <a:rPr lang="en-US" sz="4000" b="1" dirty="0">
                <a:solidFill>
                  <a:srgbClr val="C00000"/>
                </a:solidFill>
              </a:rPr>
              <a:t>Grouping objects</a:t>
            </a:r>
          </a:p>
          <a:p>
            <a:pPr marL="914400" lvl="1" indent="-457200">
              <a:buFont typeface="Arial" panose="020B0604020202020204" pitchFamily="34" charset="0"/>
              <a:buChar char="•"/>
            </a:pPr>
            <a:r>
              <a:rPr lang="en-US" sz="4000" b="1" dirty="0">
                <a:solidFill>
                  <a:srgbClr val="C00000"/>
                </a:solidFill>
              </a:rPr>
              <a:t>Extracting meaningfulness</a:t>
            </a:r>
          </a:p>
          <a:p>
            <a:pPr marL="914400" lvl="1" indent="-457200">
              <a:buFont typeface="Arial" panose="020B0604020202020204" pitchFamily="34" charset="0"/>
              <a:buChar char="•"/>
            </a:pPr>
            <a:r>
              <a:rPr lang="en-US" sz="4000" b="1" dirty="0">
                <a:solidFill>
                  <a:srgbClr val="C00000"/>
                </a:solidFill>
              </a:rPr>
              <a:t>Associating conjectures </a:t>
            </a:r>
          </a:p>
          <a:p>
            <a:pPr marL="914400" lvl="1" indent="-457200">
              <a:buFont typeface="Arial" panose="020B0604020202020204" pitchFamily="34" charset="0"/>
              <a:buChar char="•"/>
            </a:pPr>
            <a:endParaRPr lang="en-US" sz="4000" b="1" dirty="0">
              <a:solidFill>
                <a:srgbClr val="C00000"/>
              </a:solidFill>
            </a:endParaRPr>
          </a:p>
          <a:p>
            <a:pPr marL="457200" indent="-457200">
              <a:buFont typeface="Arial" panose="020B0604020202020204" pitchFamily="34" charset="0"/>
              <a:buChar char="•"/>
            </a:pPr>
            <a:r>
              <a:rPr lang="en-US" sz="4000" b="1" dirty="0">
                <a:solidFill>
                  <a:srgbClr val="FF0000"/>
                </a:solidFill>
              </a:rPr>
              <a:t>And finally build the </a:t>
            </a:r>
            <a:r>
              <a:rPr lang="en-US" sz="4400" b="1" dirty="0">
                <a:solidFill>
                  <a:srgbClr val="002060"/>
                </a:solidFill>
              </a:rPr>
              <a:t>Clusters!!!</a:t>
            </a:r>
            <a:endParaRPr lang="en-IN" sz="4000" b="1" dirty="0">
              <a:solidFill>
                <a:srgbClr val="002060"/>
              </a:solidFill>
            </a:endParaRPr>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42898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Course Assessment Model</a:t>
            </a:r>
            <a:endParaRPr lang="en-IN" sz="4800" dirty="0">
              <a:solidFill>
                <a:srgbClr val="C00000"/>
              </a:solidFill>
            </a:endParaRPr>
          </a:p>
        </p:txBody>
      </p:sp>
      <p:sp>
        <p:nvSpPr>
          <p:cNvPr id="3" name="Content Placeholder 2"/>
          <p:cNvSpPr>
            <a:spLocks noGrp="1"/>
          </p:cNvSpPr>
          <p:nvPr>
            <p:ph idx="1"/>
          </p:nvPr>
        </p:nvSpPr>
        <p:spPr>
          <a:xfrm>
            <a:off x="457200" y="1456184"/>
            <a:ext cx="8229600" cy="5069160"/>
          </a:xfrm>
        </p:spPr>
        <p:txBody>
          <a:bodyPr>
            <a:normAutofit fontScale="92500" lnSpcReduction="10000"/>
          </a:bodyPr>
          <a:lstStyle/>
          <a:p>
            <a:r>
              <a:rPr lang="en-US" sz="4000" b="1" dirty="0">
                <a:solidFill>
                  <a:srgbClr val="002060"/>
                </a:solidFill>
              </a:rPr>
              <a:t>Marks break up*</a:t>
            </a:r>
          </a:p>
          <a:p>
            <a:r>
              <a:rPr lang="en-US" sz="4000" b="1" dirty="0">
                <a:solidFill>
                  <a:srgbClr val="C00000"/>
                </a:solidFill>
              </a:rPr>
              <a:t>Attendance</a:t>
            </a:r>
            <a:r>
              <a:rPr lang="en-US" sz="4000" dirty="0">
                <a:solidFill>
                  <a:srgbClr val="C00000"/>
                </a:solidFill>
              </a:rPr>
              <a:t>						  5</a:t>
            </a:r>
          </a:p>
          <a:p>
            <a:r>
              <a:rPr lang="en-US" sz="4000" b="1" dirty="0" smtClean="0">
                <a:solidFill>
                  <a:srgbClr val="C00000"/>
                </a:solidFill>
              </a:rPr>
              <a:t>CA</a:t>
            </a:r>
            <a:r>
              <a:rPr lang="en-US" sz="4000" dirty="0" smtClean="0">
                <a:solidFill>
                  <a:srgbClr val="C00000"/>
                </a:solidFill>
              </a:rPr>
              <a:t> </a:t>
            </a:r>
            <a:r>
              <a:rPr lang="en-US" sz="4000" dirty="0">
                <a:solidFill>
                  <a:srgbClr val="C00000"/>
                </a:solidFill>
              </a:rPr>
              <a:t>							</a:t>
            </a:r>
            <a:r>
              <a:rPr lang="en-US" sz="4000" dirty="0" smtClean="0">
                <a:solidFill>
                  <a:srgbClr val="C00000"/>
                </a:solidFill>
              </a:rPr>
              <a:t>25</a:t>
            </a:r>
            <a:endParaRPr lang="en-US" sz="3900" dirty="0">
              <a:solidFill>
                <a:srgbClr val="C00000"/>
              </a:solidFill>
            </a:endParaRPr>
          </a:p>
          <a:p>
            <a:pPr lvl="1"/>
            <a:r>
              <a:rPr lang="en-US" sz="3500" dirty="0" smtClean="0">
                <a:solidFill>
                  <a:srgbClr val="C00000"/>
                </a:solidFill>
              </a:rPr>
              <a:t>Project (mandatory)		</a:t>
            </a:r>
            <a:r>
              <a:rPr lang="en-US" sz="3600" dirty="0">
                <a:solidFill>
                  <a:srgbClr val="C00000"/>
                </a:solidFill>
              </a:rPr>
              <a:t>	 	</a:t>
            </a:r>
          </a:p>
          <a:p>
            <a:pPr lvl="1"/>
            <a:r>
              <a:rPr lang="en-US" sz="3600" dirty="0" smtClean="0">
                <a:solidFill>
                  <a:srgbClr val="C00000"/>
                </a:solidFill>
              </a:rPr>
              <a:t>1 Best out of 2 Test</a:t>
            </a:r>
            <a:r>
              <a:rPr lang="en-US" sz="3600" dirty="0">
                <a:solidFill>
                  <a:srgbClr val="C00000"/>
                </a:solidFill>
              </a:rPr>
              <a:t>	</a:t>
            </a:r>
            <a:r>
              <a:rPr lang="en-US" sz="3600" dirty="0" smtClean="0">
                <a:solidFill>
                  <a:srgbClr val="C00000"/>
                </a:solidFill>
              </a:rPr>
              <a:t>	</a:t>
            </a:r>
            <a:r>
              <a:rPr lang="en-US" sz="3600" dirty="0">
                <a:solidFill>
                  <a:srgbClr val="C00000"/>
                </a:solidFill>
              </a:rPr>
              <a:t>		</a:t>
            </a:r>
            <a:endParaRPr lang="en-US" sz="3900" dirty="0">
              <a:solidFill>
                <a:srgbClr val="C00000"/>
              </a:solidFill>
            </a:endParaRPr>
          </a:p>
          <a:p>
            <a:r>
              <a:rPr lang="en-US" sz="4000" b="1" dirty="0" smtClean="0">
                <a:solidFill>
                  <a:srgbClr val="C00000"/>
                </a:solidFill>
              </a:rPr>
              <a:t>MTE (MCQ)						20</a:t>
            </a:r>
          </a:p>
          <a:p>
            <a:r>
              <a:rPr lang="en-US" sz="4000" b="1" dirty="0">
                <a:solidFill>
                  <a:srgbClr val="C00000"/>
                </a:solidFill>
              </a:rPr>
              <a:t>ETE (MCQ)	</a:t>
            </a:r>
            <a:r>
              <a:rPr lang="en-US" sz="4000" dirty="0">
                <a:solidFill>
                  <a:srgbClr val="C00000"/>
                </a:solidFill>
              </a:rPr>
              <a:t>					50</a:t>
            </a:r>
          </a:p>
          <a:p>
            <a:r>
              <a:rPr lang="en-US" sz="4000" b="1" dirty="0">
                <a:solidFill>
                  <a:srgbClr val="002060"/>
                </a:solidFill>
              </a:rPr>
              <a:t>Total							100</a:t>
            </a:r>
          </a:p>
          <a:p>
            <a:endParaRPr lang="en-IN" dirty="0">
              <a:solidFill>
                <a:schemeClr val="accent6">
                  <a:lumMod val="75000"/>
                </a:schemeClr>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6908343"/>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5934" r:id="rId3" imgW="13937020" imgH="5409524" progId="">
                  <p:embed/>
                </p:oleObj>
              </mc:Choice>
              <mc:Fallback>
                <p:oleObj r:id="rId3" imgW="13937020" imgH="5409524" progId="">
                  <p:embed/>
                  <p:pic>
                    <p:nvPicPr>
                      <p:cNvPr id="0"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Connector 6"/>
          <p:cNvCxnSpPr/>
          <p:nvPr/>
        </p:nvCxnSpPr>
        <p:spPr>
          <a:xfrm>
            <a:off x="7682880" y="5715000"/>
            <a:ext cx="1080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 xmlns:a16="http://schemas.microsoft.com/office/drawing/2014/main" id="{8174A47E-6C4B-4E41-925A-6D6F2DB67CB3}"/>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179486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Learning – </a:t>
            </a:r>
            <a:r>
              <a:rPr lang="en-US" sz="4800" dirty="0" smtClean="0">
                <a:solidFill>
                  <a:srgbClr val="C00000"/>
                </a:solidFill>
              </a:rPr>
              <a:t>Aspect #4</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2734" r:id="rId3" imgW="13937020" imgH="5409524" progId="">
                  <p:embed/>
                </p:oleObj>
              </mc:Choice>
              <mc:Fallback>
                <p:oleObj r:id="rId3" imgW="13937020" imgH="5409524"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Date Placeholder 3">
            <a:extLst>
              <a:ext uri="{FF2B5EF4-FFF2-40B4-BE49-F238E27FC236}">
                <a16:creationId xmlns="" xmlns:a16="http://schemas.microsoft.com/office/drawing/2014/main" id="{084DC20D-C8EC-4279-A3ED-C6BDB5E217A4}"/>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72708" name="Picture 4" descr="Image result for sudoku game">
            <a:extLst>
              <a:ext uri="{FF2B5EF4-FFF2-40B4-BE49-F238E27FC236}">
                <a16:creationId xmlns="" xmlns:a16="http://schemas.microsoft.com/office/drawing/2014/main" id="{E265B9A9-5DE5-40FD-A1A2-5703EAC768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1603007"/>
            <a:ext cx="43434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919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Learning – Aspect </a:t>
            </a:r>
            <a:r>
              <a:rPr lang="en-US" sz="4800" dirty="0" smtClean="0">
                <a:solidFill>
                  <a:srgbClr val="C00000"/>
                </a:solidFill>
              </a:rPr>
              <a:t>#4</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3756" r:id="rId3" imgW="13937020" imgH="5409524" progId="">
                  <p:embed/>
                </p:oleObj>
              </mc:Choice>
              <mc:Fallback>
                <p:oleObj r:id="rId3" imgW="13937020" imgH="5409524" progId="">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Date Placeholder 3">
            <a:extLst>
              <a:ext uri="{FF2B5EF4-FFF2-40B4-BE49-F238E27FC236}">
                <a16:creationId xmlns="" xmlns:a16="http://schemas.microsoft.com/office/drawing/2014/main" id="{084DC20D-C8EC-4279-A3ED-C6BDB5E217A4}"/>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73730" name="Picture 2" descr="Related image">
            <a:extLst>
              <a:ext uri="{FF2B5EF4-FFF2-40B4-BE49-F238E27FC236}">
                <a16:creationId xmlns="" xmlns:a16="http://schemas.microsoft.com/office/drawing/2014/main" id="{36E7780A-DFD8-49EB-9F21-CD84758949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6775" y="1500040"/>
            <a:ext cx="4870450" cy="4878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181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 Iterative revisit</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4779" r:id="rId3" imgW="13937020" imgH="5409524" progId="">
                  <p:embed/>
                </p:oleObj>
              </mc:Choice>
              <mc:Fallback>
                <p:oleObj r:id="rId3" imgW="13937020" imgH="5409524"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 xmlns:a16="http://schemas.microsoft.com/office/drawing/2014/main" id="{153D5784-4C20-4BAF-B835-AD74FF7E9C67}"/>
              </a:ext>
            </a:extLst>
          </p:cNvPr>
          <p:cNvSpPr txBox="1"/>
          <p:nvPr/>
        </p:nvSpPr>
        <p:spPr>
          <a:xfrm>
            <a:off x="395537" y="1412776"/>
            <a:ext cx="8424936" cy="5078313"/>
          </a:xfrm>
          <a:prstGeom prst="rect">
            <a:avLst/>
          </a:prstGeom>
          <a:noFill/>
        </p:spPr>
        <p:txBody>
          <a:bodyPr wrap="square" rtlCol="0">
            <a:spAutoFit/>
          </a:bodyPr>
          <a:lstStyle/>
          <a:p>
            <a:pPr marL="457200" indent="-457200">
              <a:buFont typeface="Arial" panose="020B0604020202020204" pitchFamily="34" charset="0"/>
              <a:buChar char="•"/>
            </a:pPr>
            <a:r>
              <a:rPr lang="en-US" sz="4000" b="1" dirty="0">
                <a:solidFill>
                  <a:srgbClr val="FF0000"/>
                </a:solidFill>
              </a:rPr>
              <a:t>You played keeping </a:t>
            </a:r>
          </a:p>
          <a:p>
            <a:pPr marL="457200" indent="-457200">
              <a:buFont typeface="Arial" panose="020B0604020202020204" pitchFamily="34" charset="0"/>
              <a:buChar char="•"/>
            </a:pPr>
            <a:r>
              <a:rPr lang="en-US" sz="4000" b="1" dirty="0">
                <a:solidFill>
                  <a:srgbClr val="C00000"/>
                </a:solidFill>
              </a:rPr>
              <a:t>NEXT MOVE(s)</a:t>
            </a:r>
          </a:p>
          <a:p>
            <a:pPr marL="457200" indent="-457200">
              <a:buFont typeface="Arial" panose="020B0604020202020204" pitchFamily="34" charset="0"/>
              <a:buChar char="•"/>
            </a:pPr>
            <a:r>
              <a:rPr lang="en-US" sz="4000" b="1" dirty="0">
                <a:solidFill>
                  <a:srgbClr val="C00000"/>
                </a:solidFill>
              </a:rPr>
              <a:t>Probability of losing with a said move</a:t>
            </a:r>
          </a:p>
          <a:p>
            <a:pPr marL="457200" indent="-457200">
              <a:buFont typeface="Arial" panose="020B0604020202020204" pitchFamily="34" charset="0"/>
              <a:buChar char="•"/>
            </a:pPr>
            <a:r>
              <a:rPr lang="en-US" sz="4000" b="1" dirty="0">
                <a:solidFill>
                  <a:srgbClr val="C00000"/>
                </a:solidFill>
              </a:rPr>
              <a:t>Back tracking earlier opponent moves</a:t>
            </a:r>
          </a:p>
          <a:p>
            <a:pPr marL="914400" lvl="1" indent="-457200">
              <a:buFont typeface="Arial" panose="020B0604020202020204" pitchFamily="34" charset="0"/>
              <a:buChar char="•"/>
            </a:pPr>
            <a:endParaRPr lang="en-US" sz="4000" b="1" dirty="0">
              <a:solidFill>
                <a:srgbClr val="C00000"/>
              </a:solidFill>
            </a:endParaRPr>
          </a:p>
          <a:p>
            <a:pPr marL="457200" indent="-457200">
              <a:buFont typeface="Arial" panose="020B0604020202020204" pitchFamily="34" charset="0"/>
              <a:buChar char="•"/>
            </a:pPr>
            <a:r>
              <a:rPr lang="en-US" sz="4000" b="1" dirty="0">
                <a:solidFill>
                  <a:srgbClr val="FF0000"/>
                </a:solidFill>
              </a:rPr>
              <a:t>And finally </a:t>
            </a:r>
            <a:r>
              <a:rPr lang="en-US" sz="4400" b="1" dirty="0">
                <a:solidFill>
                  <a:srgbClr val="002060"/>
                </a:solidFill>
              </a:rPr>
              <a:t>moved!!!</a:t>
            </a:r>
            <a:endParaRPr lang="en-IN" sz="4000" b="1" dirty="0">
              <a:solidFill>
                <a:srgbClr val="002060"/>
              </a:solidFill>
            </a:endParaRPr>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246211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 Aspect summary</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5805" r:id="rId3" imgW="13937020" imgH="5409524" progId="">
                  <p:embed/>
                </p:oleObj>
              </mc:Choice>
              <mc:Fallback>
                <p:oleObj r:id="rId3" imgW="13937020" imgH="5409524"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 xmlns:a16="http://schemas.microsoft.com/office/drawing/2014/main" id="{153D5784-4C20-4BAF-B835-AD74FF7E9C67}"/>
              </a:ext>
            </a:extLst>
          </p:cNvPr>
          <p:cNvSpPr txBox="1"/>
          <p:nvPr/>
        </p:nvSpPr>
        <p:spPr>
          <a:xfrm>
            <a:off x="395537" y="1412776"/>
            <a:ext cx="8424936" cy="5386090"/>
          </a:xfrm>
          <a:prstGeom prst="rect">
            <a:avLst/>
          </a:prstGeom>
          <a:noFill/>
        </p:spPr>
        <p:txBody>
          <a:bodyPr wrap="square" rtlCol="0">
            <a:spAutoFit/>
          </a:bodyPr>
          <a:lstStyle/>
          <a:p>
            <a:pPr marL="457200" indent="-457200">
              <a:buFont typeface="Arial" panose="020B0604020202020204" pitchFamily="34" charset="0"/>
              <a:buChar char="•"/>
            </a:pPr>
            <a:r>
              <a:rPr lang="en-US" sz="4000" b="1">
                <a:solidFill>
                  <a:srgbClr val="FF0000"/>
                </a:solidFill>
              </a:rPr>
              <a:t>#</a:t>
            </a:r>
            <a:r>
              <a:rPr lang="en-US" sz="4000" b="1" smtClean="0">
                <a:solidFill>
                  <a:srgbClr val="FF0000"/>
                </a:solidFill>
              </a:rPr>
              <a:t>1 and #2</a:t>
            </a:r>
            <a:endParaRPr lang="en-US" sz="4000" b="1" dirty="0">
              <a:solidFill>
                <a:srgbClr val="FF0000"/>
              </a:solidFill>
            </a:endParaRPr>
          </a:p>
          <a:p>
            <a:pPr marL="914400" lvl="1" indent="-457200">
              <a:buFont typeface="Arial" panose="020B0604020202020204" pitchFamily="34" charset="0"/>
              <a:buChar char="•"/>
            </a:pPr>
            <a:r>
              <a:rPr lang="en-US" sz="3600" b="1" dirty="0">
                <a:solidFill>
                  <a:srgbClr val="C00000"/>
                </a:solidFill>
              </a:rPr>
              <a:t>Prior information available to build answers</a:t>
            </a:r>
          </a:p>
          <a:p>
            <a:pPr marL="457200" indent="-457200">
              <a:buFont typeface="Arial" panose="020B0604020202020204" pitchFamily="34" charset="0"/>
              <a:buChar char="•"/>
            </a:pPr>
            <a:r>
              <a:rPr lang="en-US" sz="4000" b="1" dirty="0">
                <a:solidFill>
                  <a:srgbClr val="FF0000"/>
                </a:solidFill>
              </a:rPr>
              <a:t>#3</a:t>
            </a:r>
          </a:p>
          <a:p>
            <a:pPr marL="914400" lvl="1" indent="-457200">
              <a:buFont typeface="Arial" panose="020B0604020202020204" pitchFamily="34" charset="0"/>
              <a:buChar char="•"/>
            </a:pPr>
            <a:r>
              <a:rPr lang="en-US" sz="3600" b="1" dirty="0">
                <a:solidFill>
                  <a:srgbClr val="C00000"/>
                </a:solidFill>
              </a:rPr>
              <a:t>Meaningful grouping of unknown and cluttered data</a:t>
            </a:r>
          </a:p>
          <a:p>
            <a:pPr marL="457200" indent="-457200">
              <a:buFont typeface="Arial" panose="020B0604020202020204" pitchFamily="34" charset="0"/>
              <a:buChar char="•"/>
            </a:pPr>
            <a:r>
              <a:rPr lang="en-US" sz="4000" b="1" dirty="0">
                <a:solidFill>
                  <a:srgbClr val="FF0000"/>
                </a:solidFill>
              </a:rPr>
              <a:t>#4</a:t>
            </a:r>
          </a:p>
          <a:p>
            <a:pPr marL="914400" lvl="1" indent="-457200">
              <a:buFont typeface="Arial" panose="020B0604020202020204" pitchFamily="34" charset="0"/>
              <a:buChar char="•"/>
            </a:pPr>
            <a:r>
              <a:rPr lang="en-US" sz="3600" b="1" dirty="0">
                <a:solidFill>
                  <a:srgbClr val="C00000"/>
                </a:solidFill>
              </a:rPr>
              <a:t>Reiteration and loop back on pre and post information</a:t>
            </a:r>
            <a:endParaRPr lang="en-IN" sz="3600" b="1" dirty="0">
              <a:solidFill>
                <a:srgbClr val="002060"/>
              </a:solidFill>
            </a:endParaRPr>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325432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 Aspect summary</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7851" r:id="rId3" imgW="13937020" imgH="5409524" progId="">
                  <p:embed/>
                </p:oleObj>
              </mc:Choice>
              <mc:Fallback>
                <p:oleObj r:id="rId3" imgW="13937020" imgH="5409524"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 xmlns:a16="http://schemas.microsoft.com/office/drawing/2014/main" id="{153D5784-4C20-4BAF-B835-AD74FF7E9C67}"/>
              </a:ext>
            </a:extLst>
          </p:cNvPr>
          <p:cNvSpPr txBox="1"/>
          <p:nvPr/>
        </p:nvSpPr>
        <p:spPr>
          <a:xfrm>
            <a:off x="395537" y="1412776"/>
            <a:ext cx="8424936" cy="5386090"/>
          </a:xfrm>
          <a:prstGeom prst="rect">
            <a:avLst/>
          </a:prstGeom>
          <a:noFill/>
        </p:spPr>
        <p:txBody>
          <a:bodyPr wrap="square" rtlCol="0">
            <a:spAutoFit/>
          </a:bodyPr>
          <a:lstStyle/>
          <a:p>
            <a:pPr marL="457200" indent="-457200">
              <a:buFont typeface="Arial" panose="020B0604020202020204" pitchFamily="34" charset="0"/>
              <a:buChar char="•"/>
            </a:pPr>
            <a:r>
              <a:rPr lang="en-US" sz="4000" b="1" dirty="0">
                <a:solidFill>
                  <a:srgbClr val="FF0000"/>
                </a:solidFill>
              </a:rPr>
              <a:t>#1 and #2</a:t>
            </a:r>
          </a:p>
          <a:p>
            <a:pPr marL="914400" lvl="1" indent="-457200">
              <a:buFont typeface="Arial" panose="020B0604020202020204" pitchFamily="34" charset="0"/>
              <a:buChar char="•"/>
            </a:pPr>
            <a:r>
              <a:rPr lang="en-US" sz="3600" b="1" dirty="0">
                <a:solidFill>
                  <a:srgbClr val="C00000"/>
                </a:solidFill>
              </a:rPr>
              <a:t>Prior information available to build answers</a:t>
            </a:r>
          </a:p>
          <a:p>
            <a:pPr marL="457200" indent="-457200">
              <a:buFont typeface="Arial" panose="020B0604020202020204" pitchFamily="34" charset="0"/>
              <a:buChar char="•"/>
            </a:pPr>
            <a:r>
              <a:rPr lang="en-US" sz="4000" b="1" dirty="0">
                <a:solidFill>
                  <a:srgbClr val="FF0000"/>
                </a:solidFill>
              </a:rPr>
              <a:t>#3</a:t>
            </a:r>
          </a:p>
          <a:p>
            <a:pPr marL="914400" lvl="1" indent="-457200">
              <a:buFont typeface="Arial" panose="020B0604020202020204" pitchFamily="34" charset="0"/>
              <a:buChar char="•"/>
            </a:pPr>
            <a:r>
              <a:rPr lang="en-US" sz="3600" b="1" dirty="0">
                <a:solidFill>
                  <a:srgbClr val="C00000"/>
                </a:solidFill>
              </a:rPr>
              <a:t>Meaningful grouping of unknown and cluttered data</a:t>
            </a:r>
          </a:p>
          <a:p>
            <a:pPr marL="457200" indent="-457200">
              <a:buFont typeface="Arial" panose="020B0604020202020204" pitchFamily="34" charset="0"/>
              <a:buChar char="•"/>
            </a:pPr>
            <a:r>
              <a:rPr lang="en-US" sz="4000" b="1" dirty="0">
                <a:solidFill>
                  <a:srgbClr val="FF0000"/>
                </a:solidFill>
              </a:rPr>
              <a:t>#4</a:t>
            </a:r>
          </a:p>
          <a:p>
            <a:pPr marL="914400" lvl="1" indent="-457200">
              <a:buFont typeface="Arial" panose="020B0604020202020204" pitchFamily="34" charset="0"/>
              <a:buChar char="•"/>
            </a:pPr>
            <a:r>
              <a:rPr lang="en-US" sz="3600" b="1" dirty="0">
                <a:solidFill>
                  <a:srgbClr val="C00000"/>
                </a:solidFill>
              </a:rPr>
              <a:t>Reiteration and loop back on pre and post information</a:t>
            </a:r>
            <a:endParaRPr lang="en-IN" sz="3600" b="1" dirty="0">
              <a:solidFill>
                <a:srgbClr val="002060"/>
              </a:solidFill>
            </a:endParaRPr>
          </a:p>
        </p:txBody>
      </p:sp>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grpSp>
        <p:nvGrpSpPr>
          <p:cNvPr id="7" name="Group 6">
            <a:extLst>
              <a:ext uri="{FF2B5EF4-FFF2-40B4-BE49-F238E27FC236}">
                <a16:creationId xmlns="" xmlns:a16="http://schemas.microsoft.com/office/drawing/2014/main" id="{51B59BA9-2853-49B4-9B43-264936B8DB6A}"/>
              </a:ext>
            </a:extLst>
          </p:cNvPr>
          <p:cNvGrpSpPr/>
          <p:nvPr/>
        </p:nvGrpSpPr>
        <p:grpSpPr>
          <a:xfrm>
            <a:off x="3499884" y="1600200"/>
            <a:ext cx="4043916" cy="3845024"/>
            <a:chOff x="3499884" y="1600200"/>
            <a:chExt cx="4043916" cy="3845024"/>
          </a:xfrm>
        </p:grpSpPr>
        <p:sp>
          <p:nvSpPr>
            <p:cNvPr id="3" name="Rectangle 2">
              <a:extLst>
                <a:ext uri="{FF2B5EF4-FFF2-40B4-BE49-F238E27FC236}">
                  <a16:creationId xmlns="" xmlns:a16="http://schemas.microsoft.com/office/drawing/2014/main" id="{EE88DFD7-B81C-47F2-AC72-D9F57894D32A}"/>
                </a:ext>
              </a:extLst>
            </p:cNvPr>
            <p:cNvSpPr/>
            <p:nvPr/>
          </p:nvSpPr>
          <p:spPr>
            <a:xfrm>
              <a:off x="3505200" y="1600200"/>
              <a:ext cx="4038600" cy="465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Supervised</a:t>
              </a:r>
              <a:endParaRPr lang="en-IN" b="1" dirty="0"/>
            </a:p>
          </p:txBody>
        </p:sp>
        <p:sp>
          <p:nvSpPr>
            <p:cNvPr id="11" name="Rectangle 10">
              <a:extLst>
                <a:ext uri="{FF2B5EF4-FFF2-40B4-BE49-F238E27FC236}">
                  <a16:creationId xmlns="" xmlns:a16="http://schemas.microsoft.com/office/drawing/2014/main" id="{6E04DAE9-455A-4B03-959D-D32ED7331AF9}"/>
                </a:ext>
              </a:extLst>
            </p:cNvPr>
            <p:cNvSpPr/>
            <p:nvPr/>
          </p:nvSpPr>
          <p:spPr>
            <a:xfrm>
              <a:off x="3505200" y="3223269"/>
              <a:ext cx="4038600" cy="465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Unsupervised</a:t>
              </a:r>
              <a:endParaRPr lang="en-IN" b="1" dirty="0"/>
            </a:p>
          </p:txBody>
        </p:sp>
        <p:sp>
          <p:nvSpPr>
            <p:cNvPr id="12" name="Rectangle 11">
              <a:extLst>
                <a:ext uri="{FF2B5EF4-FFF2-40B4-BE49-F238E27FC236}">
                  <a16:creationId xmlns="" xmlns:a16="http://schemas.microsoft.com/office/drawing/2014/main" id="{D622D14D-158E-4957-BA03-35C95DDF41DE}"/>
                </a:ext>
              </a:extLst>
            </p:cNvPr>
            <p:cNvSpPr/>
            <p:nvPr/>
          </p:nvSpPr>
          <p:spPr>
            <a:xfrm>
              <a:off x="3499884" y="4980185"/>
              <a:ext cx="4038600" cy="465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Reinforcement</a:t>
              </a:r>
              <a:endParaRPr lang="en-IN" b="1" dirty="0"/>
            </a:p>
          </p:txBody>
        </p:sp>
      </p:grpSp>
    </p:spTree>
    <p:extLst>
      <p:ext uri="{BB962C8B-B14F-4D97-AF65-F5344CB8AC3E}">
        <p14:creationId xmlns:p14="http://schemas.microsoft.com/office/powerpoint/2010/main" val="54164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 </a:t>
            </a:r>
            <a:r>
              <a:rPr lang="en-US" sz="4800" dirty="0" smtClean="0">
                <a:solidFill>
                  <a:srgbClr val="C00000"/>
                </a:solidFill>
              </a:rPr>
              <a:t>Human </a:t>
            </a:r>
            <a:r>
              <a:rPr lang="en-US" sz="4800" dirty="0">
                <a:solidFill>
                  <a:srgbClr val="C00000"/>
                </a:solidFill>
              </a:rPr>
              <a:t>v/s Computers</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0922" r:id="rId3" imgW="13937020" imgH="5409524" progId="">
                  <p:embed/>
                </p:oleObj>
              </mc:Choice>
              <mc:Fallback>
                <p:oleObj r:id="rId3" imgW="13937020" imgH="5409524" progId="">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Date Placeholder 3">
            <a:extLst>
              <a:ext uri="{FF2B5EF4-FFF2-40B4-BE49-F238E27FC236}">
                <a16:creationId xmlns="" xmlns:a16="http://schemas.microsoft.com/office/drawing/2014/main" id="{A8182A91-6D3E-402B-BC02-06C41889D28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80898" name="Picture 2" descr="Related image">
            <a:extLst>
              <a:ext uri="{FF2B5EF4-FFF2-40B4-BE49-F238E27FC236}">
                <a16:creationId xmlns="" xmlns:a16="http://schemas.microsoft.com/office/drawing/2014/main" id="{44C68558-1704-4D5F-B8B0-449D0B7538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9654" y="1417638"/>
            <a:ext cx="5660596" cy="34553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554E5649-CEDF-42A8-9DC3-B43F0B76216D}"/>
              </a:ext>
            </a:extLst>
          </p:cNvPr>
          <p:cNvSpPr txBox="1"/>
          <p:nvPr/>
        </p:nvSpPr>
        <p:spPr>
          <a:xfrm>
            <a:off x="1309654" y="4921984"/>
            <a:ext cx="2805146" cy="1631216"/>
          </a:xfrm>
          <a:prstGeom prst="rect">
            <a:avLst/>
          </a:prstGeom>
          <a:noFill/>
        </p:spPr>
        <p:txBody>
          <a:bodyPr wrap="square" rtlCol="0">
            <a:spAutoFit/>
          </a:bodyPr>
          <a:lstStyle/>
          <a:p>
            <a:pPr marL="342900" indent="-342900">
              <a:buFont typeface="Arial" panose="020B0604020202020204" pitchFamily="34" charset="0"/>
              <a:buChar char="•"/>
            </a:pPr>
            <a:r>
              <a:rPr lang="en-IN" sz="2000" b="1" dirty="0">
                <a:solidFill>
                  <a:srgbClr val="C00000"/>
                </a:solidFill>
              </a:rPr>
              <a:t>Everything is a PATTERN</a:t>
            </a:r>
          </a:p>
          <a:p>
            <a:pPr marL="342900" indent="-342900">
              <a:buFont typeface="Arial" panose="020B0604020202020204" pitchFamily="34" charset="0"/>
              <a:buChar char="•"/>
            </a:pPr>
            <a:r>
              <a:rPr lang="en-IN" sz="2000" b="1" dirty="0">
                <a:solidFill>
                  <a:srgbClr val="C00000"/>
                </a:solidFill>
              </a:rPr>
              <a:t>Natural ability to learn, unlearn and relearn</a:t>
            </a:r>
          </a:p>
        </p:txBody>
      </p:sp>
      <p:sp>
        <p:nvSpPr>
          <p:cNvPr id="14" name="TextBox 13">
            <a:extLst>
              <a:ext uri="{FF2B5EF4-FFF2-40B4-BE49-F238E27FC236}">
                <a16:creationId xmlns="" xmlns:a16="http://schemas.microsoft.com/office/drawing/2014/main" id="{024C8E54-2F16-458B-B70C-F3FED15A46CF}"/>
              </a:ext>
            </a:extLst>
          </p:cNvPr>
          <p:cNvSpPr txBox="1"/>
          <p:nvPr/>
        </p:nvSpPr>
        <p:spPr>
          <a:xfrm>
            <a:off x="4281454" y="4921984"/>
            <a:ext cx="2805146" cy="1631216"/>
          </a:xfrm>
          <a:prstGeom prst="rect">
            <a:avLst/>
          </a:prstGeom>
          <a:noFill/>
        </p:spPr>
        <p:txBody>
          <a:bodyPr wrap="square" rtlCol="0">
            <a:spAutoFit/>
          </a:bodyPr>
          <a:lstStyle/>
          <a:p>
            <a:pPr marL="342900" indent="-342900">
              <a:buFont typeface="Arial" panose="020B0604020202020204" pitchFamily="34" charset="0"/>
              <a:buChar char="•"/>
            </a:pPr>
            <a:r>
              <a:rPr lang="en-IN" sz="2000" b="1" dirty="0">
                <a:solidFill>
                  <a:srgbClr val="002060"/>
                </a:solidFill>
              </a:rPr>
              <a:t>Everything is DATA</a:t>
            </a:r>
          </a:p>
          <a:p>
            <a:pPr marL="342900" indent="-342900">
              <a:buFont typeface="Arial" panose="020B0604020202020204" pitchFamily="34" charset="0"/>
              <a:buChar char="•"/>
            </a:pPr>
            <a:r>
              <a:rPr lang="en-IN" sz="2000" b="1" dirty="0">
                <a:solidFill>
                  <a:srgbClr val="002060"/>
                </a:solidFill>
              </a:rPr>
              <a:t>Will need </a:t>
            </a:r>
            <a:r>
              <a:rPr lang="en-IN" sz="2000" b="1" u="sng" dirty="0">
                <a:solidFill>
                  <a:srgbClr val="FF0000"/>
                </a:solidFill>
              </a:rPr>
              <a:t>code</a:t>
            </a:r>
            <a:r>
              <a:rPr lang="en-IN" sz="2000" b="1" dirty="0">
                <a:solidFill>
                  <a:srgbClr val="002060"/>
                </a:solidFill>
              </a:rPr>
              <a:t> to understand data, visualize data and extract meaning</a:t>
            </a:r>
          </a:p>
        </p:txBody>
      </p:sp>
    </p:spTree>
    <p:extLst>
      <p:ext uri="{BB962C8B-B14F-4D97-AF65-F5344CB8AC3E}">
        <p14:creationId xmlns:p14="http://schemas.microsoft.com/office/powerpoint/2010/main" val="2462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9200"/>
            <a:ext cx="7391400" cy="1143000"/>
          </a:xfrm>
        </p:spPr>
        <p:txBody>
          <a:bodyPr>
            <a:noAutofit/>
          </a:bodyPr>
          <a:lstStyle/>
          <a:p>
            <a:pPr algn="l"/>
            <a:r>
              <a:rPr lang="en-US" sz="7200" b="1" dirty="0">
                <a:solidFill>
                  <a:srgbClr val="C00000"/>
                </a:solidFill>
              </a:rPr>
              <a:t>Machine</a:t>
            </a:r>
            <a:r>
              <a:rPr lang="en-US" sz="7200" dirty="0">
                <a:solidFill>
                  <a:srgbClr val="C00000"/>
                </a:solidFill>
              </a:rPr>
              <a:t> Learning</a:t>
            </a:r>
            <a:endParaRPr lang="en-IN" sz="7200" dirty="0">
              <a:solidFill>
                <a:srgbClr val="C00000"/>
              </a:solidFill>
            </a:endParaRPr>
          </a:p>
        </p:txBody>
      </p: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6831" r:id="rId3" imgW="13937020" imgH="5409524" progId="">
                  <p:embed/>
                </p:oleObj>
              </mc:Choice>
              <mc:Fallback>
                <p:oleObj r:id="rId3" imgW="13937020" imgH="5409524"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cxnSp>
        <p:nvCxnSpPr>
          <p:cNvPr id="11" name="Straight Connector 10">
            <a:extLst>
              <a:ext uri="{FF2B5EF4-FFF2-40B4-BE49-F238E27FC236}">
                <a16:creationId xmlns="" xmlns:a16="http://schemas.microsoft.com/office/drawing/2014/main" id="{BF73443C-A6BB-4551-ADC5-D73CDDEE12FA}"/>
              </a:ext>
            </a:extLst>
          </p:cNvPr>
          <p:cNvCxnSpPr/>
          <p:nvPr/>
        </p:nvCxnSpPr>
        <p:spPr>
          <a:xfrm>
            <a:off x="914400" y="2286000"/>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18" name="Date Placeholder 3">
            <a:extLst>
              <a:ext uri="{FF2B5EF4-FFF2-40B4-BE49-F238E27FC236}">
                <a16:creationId xmlns="" xmlns:a16="http://schemas.microsoft.com/office/drawing/2014/main" id="{D0138B74-664F-476E-848B-2AFF23B17A9A}"/>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76802" name="Picture 2" descr="Image result for tick right">
            <a:extLst>
              <a:ext uri="{FF2B5EF4-FFF2-40B4-BE49-F238E27FC236}">
                <a16:creationId xmlns="" xmlns:a16="http://schemas.microsoft.com/office/drawing/2014/main" id="{CAB9CEAB-AD3B-456A-B30D-D250BCE7D5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091" y="1117733"/>
            <a:ext cx="823913" cy="858604"/>
          </a:xfrm>
          <a:prstGeom prst="rect">
            <a:avLst/>
          </a:prstGeom>
          <a:noFill/>
          <a:extLst>
            <a:ext uri="{909E8E84-426E-40DD-AFC4-6F175D3DCCD1}">
              <a14:hiddenFill xmlns:a14="http://schemas.microsoft.com/office/drawing/2010/main">
                <a:solidFill>
                  <a:srgbClr val="FFFFFF"/>
                </a:solidFill>
              </a14:hiddenFill>
            </a:ext>
          </a:extLst>
        </p:spPr>
      </p:pic>
      <p:pic>
        <p:nvPicPr>
          <p:cNvPr id="76804" name="Picture 4" descr="Related image">
            <a:extLst>
              <a:ext uri="{FF2B5EF4-FFF2-40B4-BE49-F238E27FC236}">
                <a16:creationId xmlns="" xmlns:a16="http://schemas.microsoft.com/office/drawing/2014/main" id="{68F3D5E6-4BA6-4689-8990-EFE0C9DB6A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66900" y="2716875"/>
            <a:ext cx="5334000" cy="355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434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8876" r:id="rId3" imgW="13937020" imgH="5409524" progId="">
                  <p:embed/>
                </p:oleObj>
              </mc:Choice>
              <mc:Fallback>
                <p:oleObj r:id="rId3" imgW="13937020" imgH="5409524" progId="">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Date Placeholder 3">
            <a:extLst>
              <a:ext uri="{FF2B5EF4-FFF2-40B4-BE49-F238E27FC236}">
                <a16:creationId xmlns="" xmlns:a16="http://schemas.microsoft.com/office/drawing/2014/main" id="{D0138B74-664F-476E-848B-2AFF23B17A9A}"/>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13" name="Picture 71" descr="Image result for reinforcement learning examples">
            <a:extLst>
              <a:ext uri="{FF2B5EF4-FFF2-40B4-BE49-F238E27FC236}">
                <a16:creationId xmlns="" xmlns:a16="http://schemas.microsoft.com/office/drawing/2014/main" id="{C52330D2-723B-4C03-B5F6-6A35310D48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468438"/>
            <a:ext cx="9144000" cy="391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73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9899" r:id="rId3" imgW="13937020" imgH="5409524" progId="">
                  <p:embed/>
                </p:oleObj>
              </mc:Choice>
              <mc:Fallback>
                <p:oleObj r:id="rId3" imgW="13937020" imgH="5409524"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Date Placeholder 3">
            <a:extLst>
              <a:ext uri="{FF2B5EF4-FFF2-40B4-BE49-F238E27FC236}">
                <a16:creationId xmlns="" xmlns:a16="http://schemas.microsoft.com/office/drawing/2014/main" id="{D0138B74-664F-476E-848B-2AFF23B17A9A}"/>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11" name="Picture 83" descr="Image result for unsupervised learning examples images">
            <a:extLst>
              <a:ext uri="{FF2B5EF4-FFF2-40B4-BE49-F238E27FC236}">
                <a16:creationId xmlns="" xmlns:a16="http://schemas.microsoft.com/office/drawing/2014/main" id="{71BECE66-E157-45B4-A194-484B88BB87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008" y="901626"/>
            <a:ext cx="7877868" cy="495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386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C:\Users\hp\AppData\Local\Microsoft\Windows\Temporary Internet Files\Content.IE5\AXPCH7KH\MC90029347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399" y="4495800"/>
            <a:ext cx="1635671" cy="22514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pPr algn="l"/>
            <a:r>
              <a:rPr lang="en-US" sz="4800" dirty="0">
                <a:solidFill>
                  <a:srgbClr val="C00000"/>
                </a:solidFill>
              </a:rPr>
              <a:t>The course contents</a:t>
            </a:r>
            <a:endParaRPr lang="en-IN" sz="4800" dirty="0">
              <a:solidFill>
                <a:srgbClr val="C00000"/>
              </a:solidFill>
            </a:endParaRPr>
          </a:p>
        </p:txBody>
      </p:sp>
      <p:sp>
        <p:nvSpPr>
          <p:cNvPr id="3" name="Content Placeholder 2"/>
          <p:cNvSpPr>
            <a:spLocks noGrp="1"/>
          </p:cNvSpPr>
          <p:nvPr>
            <p:ph idx="1"/>
          </p:nvPr>
        </p:nvSpPr>
        <p:spPr>
          <a:xfrm>
            <a:off x="379040" y="864840"/>
            <a:ext cx="8229600" cy="5535960"/>
          </a:xfrm>
        </p:spPr>
        <p:txBody>
          <a:bodyPr>
            <a:normAutofit fontScale="25000" lnSpcReduction="20000"/>
          </a:bodyPr>
          <a:lstStyle/>
          <a:p>
            <a:pPr algn="just">
              <a:buNone/>
            </a:pPr>
            <a:r>
              <a:rPr lang="en-US" sz="6400" b="1" dirty="0" smtClean="0">
                <a:solidFill>
                  <a:srgbClr val="C00000"/>
                </a:solidFill>
              </a:rPr>
              <a:t>Linear algebra </a:t>
            </a:r>
            <a:r>
              <a:rPr lang="en-US" sz="6400" b="1" dirty="0" smtClean="0"/>
              <a:t>: Introduction to linear algebra, operations with vectors, modulus and inner product, </a:t>
            </a:r>
            <a:r>
              <a:rPr lang="en-US" sz="6400" dirty="0" smtClean="0"/>
              <a:t>cosine and dot product, projection, changing basis, matrices, solving simultaneous equation problems, types of matrix transformation, determinants and inverses, matrices changing basis, orthogonal matrices, </a:t>
            </a:r>
            <a:r>
              <a:rPr lang="en-US" sz="6400" dirty="0" err="1" smtClean="0"/>
              <a:t>eigen</a:t>
            </a:r>
            <a:r>
              <a:rPr lang="en-US" sz="6400" dirty="0" smtClean="0"/>
              <a:t> values and </a:t>
            </a:r>
            <a:r>
              <a:rPr lang="en-US" sz="6400" dirty="0" err="1" smtClean="0"/>
              <a:t>eigen</a:t>
            </a:r>
            <a:r>
              <a:rPr lang="en-US" sz="6400" dirty="0" smtClean="0"/>
              <a:t> vectors</a:t>
            </a:r>
          </a:p>
          <a:p>
            <a:pPr algn="just">
              <a:buNone/>
            </a:pPr>
            <a:endParaRPr lang="en-US" sz="6400" dirty="0" smtClean="0"/>
          </a:p>
          <a:p>
            <a:pPr algn="just">
              <a:buNone/>
            </a:pPr>
            <a:r>
              <a:rPr lang="en-US" sz="6400" b="1" dirty="0" smtClean="0">
                <a:solidFill>
                  <a:srgbClr val="C00000"/>
                </a:solidFill>
              </a:rPr>
              <a:t>Multivariate calculus </a:t>
            </a:r>
            <a:r>
              <a:rPr lang="en-US" sz="6400" b="1" dirty="0" smtClean="0"/>
              <a:t>: Introduction to multivariate calculus, definition of a derivative, differentiation </a:t>
            </a:r>
            <a:r>
              <a:rPr lang="en-US" sz="6400" dirty="0" smtClean="0"/>
              <a:t>examples &amp; special cases,, product rule, chain rule, differentiate with respect to anything, The </a:t>
            </a:r>
            <a:r>
              <a:rPr lang="en-US" sz="6400" dirty="0" err="1" smtClean="0"/>
              <a:t>Jacobian</a:t>
            </a:r>
            <a:r>
              <a:rPr lang="en-US" sz="6400" dirty="0" smtClean="0"/>
              <a:t>, The Hessian, multivariate chain rule, building approximate functions, power series, </a:t>
            </a:r>
            <a:r>
              <a:rPr lang="en-US" sz="6400" dirty="0" err="1" smtClean="0"/>
              <a:t>linearisation</a:t>
            </a:r>
            <a:r>
              <a:rPr lang="en-US" sz="6400" dirty="0" smtClean="0"/>
              <a:t>, multivariate </a:t>
            </a:r>
            <a:r>
              <a:rPr lang="en-US" sz="6400" dirty="0" err="1" smtClean="0"/>
              <a:t>taylor</a:t>
            </a:r>
            <a:r>
              <a:rPr lang="en-US" sz="6400" dirty="0" smtClean="0"/>
              <a:t> </a:t>
            </a:r>
          </a:p>
          <a:p>
            <a:pPr algn="just">
              <a:buNone/>
            </a:pPr>
            <a:endParaRPr lang="en-US" sz="6400" dirty="0" smtClean="0"/>
          </a:p>
          <a:p>
            <a:pPr algn="just">
              <a:buNone/>
            </a:pPr>
            <a:r>
              <a:rPr lang="en-US" sz="6400" b="1" dirty="0" smtClean="0">
                <a:solidFill>
                  <a:srgbClr val="C00000"/>
                </a:solidFill>
              </a:rPr>
              <a:t>Data handling and visualization using python</a:t>
            </a:r>
            <a:r>
              <a:rPr lang="en-US" sz="6400" b="1" dirty="0" smtClean="0"/>
              <a:t> : types of data, reading the data, math operations</a:t>
            </a:r>
          </a:p>
          <a:p>
            <a:pPr algn="just">
              <a:buNone/>
            </a:pPr>
            <a:r>
              <a:rPr lang="en-US" sz="6400" dirty="0" smtClean="0"/>
              <a:t>for data analysis, handling missing values, Converting data into numerical format, correlation matrix, data visualization using different graphs</a:t>
            </a:r>
          </a:p>
          <a:p>
            <a:pPr algn="just">
              <a:buNone/>
            </a:pPr>
            <a:endParaRPr lang="en-US" sz="6400" b="1" dirty="0" smtClean="0">
              <a:solidFill>
                <a:srgbClr val="002060"/>
              </a:solidFill>
            </a:endParaRPr>
          </a:p>
          <a:p>
            <a:pPr algn="just">
              <a:buNone/>
            </a:pPr>
            <a:r>
              <a:rPr lang="en-US" sz="6400" b="1" dirty="0" smtClean="0">
                <a:solidFill>
                  <a:srgbClr val="C00000"/>
                </a:solidFill>
              </a:rPr>
              <a:t>Dimensionality Reduction </a:t>
            </a:r>
            <a:r>
              <a:rPr lang="en-US" sz="6400" b="1" dirty="0" smtClean="0"/>
              <a:t>: statistics of dataset, orthogonal projections, problem setting and PCA </a:t>
            </a:r>
            <a:r>
              <a:rPr lang="en-US" sz="6400" dirty="0" smtClean="0"/>
              <a:t>objective, finding the coordinates of the projected data, steps of PCA, linear discriminant analysis, kernel PCA</a:t>
            </a:r>
            <a:endParaRPr lang="en-US" sz="6400" b="1" dirty="0" smtClean="0">
              <a:solidFill>
                <a:srgbClr val="002060"/>
              </a:solidFill>
            </a:endParaRPr>
          </a:p>
          <a:p>
            <a:pPr lvl="1">
              <a:buNone/>
            </a:pPr>
            <a:endParaRPr lang="en-US" sz="5600" b="1" dirty="0" smtClean="0">
              <a:solidFill>
                <a:srgbClr val="002060"/>
              </a:solidFill>
            </a:endParaRPr>
          </a:p>
          <a:p>
            <a:pPr>
              <a:buNone/>
            </a:pPr>
            <a:endParaRPr lang="en-US" sz="5600" b="1" dirty="0" smtClean="0">
              <a:solidFill>
                <a:srgbClr val="C00000"/>
              </a:solidFill>
            </a:endParaRPr>
          </a:p>
        </p:txBody>
      </p:sp>
      <p:cxnSp>
        <p:nvCxnSpPr>
          <p:cNvPr id="4" name="Straight Connector 3"/>
          <p:cNvCxnSpPr/>
          <p:nvPr/>
        </p:nvCxnSpPr>
        <p:spPr>
          <a:xfrm>
            <a:off x="533400" y="83820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40348292"/>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2499" r:id="rId4" imgW="13937020" imgH="5409524" progId="">
                  <p:embed/>
                </p:oleObj>
              </mc:Choice>
              <mc:Fallback>
                <p:oleObj r:id="rId4" imgW="13937020" imgH="5409524" progId="">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Date Placeholder 3">
            <a:extLst>
              <a:ext uri="{FF2B5EF4-FFF2-40B4-BE49-F238E27FC236}">
                <a16:creationId xmlns="" xmlns:a16="http://schemas.microsoft.com/office/drawing/2014/main" id="{9316A912-99BB-43F1-97D8-8270277E2F50}"/>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115244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8" name="Google Shape;118;p4"/>
          <p:cNvSpPr txBox="1"/>
          <p:nvPr/>
        </p:nvSpPr>
        <p:spPr>
          <a:xfrm>
            <a:off x="339416" y="1263219"/>
            <a:ext cx="3437944" cy="476349"/>
          </a:xfrm>
          <a:prstGeom prst="rect">
            <a:avLst/>
          </a:prstGeom>
          <a:noFill/>
          <a:ln>
            <a:noFill/>
          </a:ln>
        </p:spPr>
        <p:txBody>
          <a:bodyPr spcFirstLastPara="1" wrap="square" lIns="0" tIns="0" rIns="0" bIns="0" anchor="t" anchorCtr="0">
            <a:spAutoFit/>
          </a:bodyPr>
          <a:lstStyle/>
          <a:p>
            <a:pPr algn="ctr">
              <a:lnSpc>
                <a:spcPct val="130952"/>
              </a:lnSpc>
              <a:buClr>
                <a:srgbClr val="1D242C"/>
              </a:buClr>
              <a:buSzPts val="4200"/>
            </a:pPr>
            <a:r>
              <a:rPr lang="en-US" sz="2363" b="1" dirty="0">
                <a:solidFill>
                  <a:srgbClr val="C00000"/>
                </a:solidFill>
                <a:latin typeface="Times New Roman"/>
                <a:ea typeface="Times New Roman"/>
                <a:cs typeface="Times New Roman"/>
                <a:sym typeface="Times New Roman"/>
              </a:rPr>
              <a:t>Program Outcomes</a:t>
            </a:r>
            <a:endParaRPr sz="788" dirty="0">
              <a:solidFill>
                <a:srgbClr val="C00000"/>
              </a:solidFill>
            </a:endParaRPr>
          </a:p>
        </p:txBody>
      </p:sp>
      <p:sp>
        <p:nvSpPr>
          <p:cNvPr id="119" name="Google Shape;119;p4"/>
          <p:cNvSpPr txBox="1"/>
          <p:nvPr/>
        </p:nvSpPr>
        <p:spPr>
          <a:xfrm>
            <a:off x="339415" y="4145074"/>
            <a:ext cx="8149406" cy="1885749"/>
          </a:xfrm>
          <a:prstGeom prst="rect">
            <a:avLst/>
          </a:prstGeom>
          <a:noFill/>
          <a:ln>
            <a:noFill/>
          </a:ln>
        </p:spPr>
        <p:txBody>
          <a:bodyPr spcFirstLastPara="1" wrap="square" lIns="51427" tIns="25706" rIns="51427" bIns="25706" anchor="t" anchorCtr="0">
            <a:spAutoFit/>
          </a:bodyPr>
          <a:lstStyle/>
          <a:p>
            <a:pPr algn="just">
              <a:lnSpc>
                <a:spcPct val="151428"/>
              </a:lnSpc>
              <a:buClr>
                <a:srgbClr val="222222"/>
              </a:buClr>
              <a:buSzPts val="3500"/>
            </a:pPr>
            <a:r>
              <a:rPr lang="en-US" sz="1350" dirty="0">
                <a:solidFill>
                  <a:srgbClr val="222222"/>
                </a:solidFill>
                <a:latin typeface="Open Sans"/>
                <a:ea typeface="Open Sans"/>
                <a:cs typeface="Open Sans"/>
                <a:sym typeface="Open Sans"/>
              </a:rPr>
              <a:t>PO-1 Engineering knowledge::Apply the knowledge of mathematics, science, engineering fundamentals, and an engineering specialization to the solution of complex engineering problems.</a:t>
            </a:r>
            <a:endParaRPr sz="300" dirty="0">
              <a:solidFill>
                <a:schemeClr val="dk1"/>
              </a:solidFill>
            </a:endParaRPr>
          </a:p>
          <a:p>
            <a:pPr algn="just">
              <a:lnSpc>
                <a:spcPct val="151428"/>
              </a:lnSpc>
              <a:buClr>
                <a:srgbClr val="222222"/>
              </a:buClr>
              <a:buSzPts val="3500"/>
            </a:pPr>
            <a:r>
              <a:rPr lang="en-US" sz="1350" dirty="0">
                <a:solidFill>
                  <a:srgbClr val="222222"/>
                </a:solidFill>
                <a:latin typeface="Open Sans"/>
                <a:ea typeface="Open Sans"/>
                <a:cs typeface="Open Sans"/>
                <a:sym typeface="Open Sans"/>
              </a:rPr>
              <a:t>PO-2  Problem analysis::Identify, formulate, research literature, and analyze complex engineering problems reaching substantiated conclusions using first principles of mathematics, natural sciences, and engineering sciences.</a:t>
            </a:r>
            <a:endParaRPr sz="300" dirty="0">
              <a:solidFill>
                <a:schemeClr val="dk1"/>
              </a:solidFill>
            </a:endParaRPr>
          </a:p>
          <a:p>
            <a:pPr>
              <a:buClr>
                <a:schemeClr val="dk1"/>
              </a:buClr>
            </a:pPr>
            <a:endParaRPr sz="1350" dirty="0">
              <a:solidFill>
                <a:srgbClr val="222222"/>
              </a:solidFill>
              <a:latin typeface="Open Sans"/>
              <a:ea typeface="Open Sans"/>
              <a:cs typeface="Open Sans"/>
              <a:sym typeface="Open Sans"/>
            </a:endParaRPr>
          </a:p>
          <a:p>
            <a:endParaRPr sz="375"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 xmlns:a16="http://schemas.microsoft.com/office/drawing/2014/main" id="{9530F12B-B20E-91F6-A0B0-9C6A0CFA320C}"/>
              </a:ext>
            </a:extLst>
          </p:cNvPr>
          <p:cNvPicPr>
            <a:picLocks noChangeAspect="1"/>
          </p:cNvPicPr>
          <p:nvPr/>
        </p:nvPicPr>
        <p:blipFill>
          <a:blip r:embed="rId3"/>
          <a:stretch>
            <a:fillRect/>
          </a:stretch>
        </p:blipFill>
        <p:spPr>
          <a:xfrm>
            <a:off x="4738855" y="1002083"/>
            <a:ext cx="4169171" cy="2946149"/>
          </a:xfrm>
          <a:prstGeom prst="rect">
            <a:avLst/>
          </a:prstGeom>
        </p:spPr>
      </p:pic>
    </p:spTree>
    <p:extLst>
      <p:ext uri="{BB962C8B-B14F-4D97-AF65-F5344CB8AC3E}">
        <p14:creationId xmlns:p14="http://schemas.microsoft.com/office/powerpoint/2010/main" val="1574897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C:\Users\hp\AppData\Local\Microsoft\Windows\Temporary Internet Files\Content.IE5\AXPCH7KH\MC90029347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4419600"/>
            <a:ext cx="1788070" cy="23276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pPr algn="l"/>
            <a:r>
              <a:rPr lang="en-US" sz="4800" dirty="0">
                <a:solidFill>
                  <a:srgbClr val="C00000"/>
                </a:solidFill>
              </a:rPr>
              <a:t>The course contents</a:t>
            </a:r>
            <a:endParaRPr lang="en-IN" sz="4800" dirty="0">
              <a:solidFill>
                <a:srgbClr val="C00000"/>
              </a:solidFill>
            </a:endParaRPr>
          </a:p>
        </p:txBody>
      </p:sp>
      <p:sp>
        <p:nvSpPr>
          <p:cNvPr id="3" name="Content Placeholder 2"/>
          <p:cNvSpPr>
            <a:spLocks noGrp="1"/>
          </p:cNvSpPr>
          <p:nvPr>
            <p:ph idx="1"/>
          </p:nvPr>
        </p:nvSpPr>
        <p:spPr>
          <a:xfrm>
            <a:off x="379040" y="864840"/>
            <a:ext cx="8229600" cy="5069160"/>
          </a:xfrm>
        </p:spPr>
        <p:txBody>
          <a:bodyPr>
            <a:normAutofit/>
          </a:bodyPr>
          <a:lstStyle/>
          <a:p>
            <a:pPr lvl="1" algn="just"/>
            <a:endParaRPr lang="en-US" sz="1600" b="1" dirty="0" smtClean="0">
              <a:solidFill>
                <a:srgbClr val="C00000"/>
              </a:solidFill>
            </a:endParaRPr>
          </a:p>
          <a:p>
            <a:pPr algn="just">
              <a:buNone/>
            </a:pPr>
            <a:r>
              <a:rPr lang="en-US" sz="1600" b="1" dirty="0" smtClean="0">
                <a:solidFill>
                  <a:srgbClr val="C00000"/>
                </a:solidFill>
              </a:rPr>
              <a:t>Fuzzy logic </a:t>
            </a:r>
            <a:r>
              <a:rPr lang="en-US" sz="1600" b="1" dirty="0" smtClean="0"/>
              <a:t>: basic definition and terminology, set-theoretic fuzzy operations, fuzzy sets and</a:t>
            </a:r>
          </a:p>
          <a:p>
            <a:pPr algn="just">
              <a:buNone/>
            </a:pPr>
            <a:r>
              <a:rPr lang="en-US" sz="1600" dirty="0" smtClean="0"/>
              <a:t>operations on fuzzy sets, fuzzy relations, fuzzy rules and fuzzy reasoning, fuzzy inference system,</a:t>
            </a:r>
          </a:p>
          <a:p>
            <a:pPr algn="just">
              <a:buNone/>
            </a:pPr>
            <a:r>
              <a:rPr lang="en-US" sz="1600" dirty="0" err="1" smtClean="0"/>
              <a:t>fuzzification</a:t>
            </a:r>
            <a:r>
              <a:rPr lang="en-US" sz="1600" dirty="0" smtClean="0"/>
              <a:t> and </a:t>
            </a:r>
            <a:r>
              <a:rPr lang="en-US" sz="1600" dirty="0" err="1" smtClean="0"/>
              <a:t>defuzzification</a:t>
            </a:r>
            <a:r>
              <a:rPr lang="en-US" sz="1600" dirty="0" smtClean="0"/>
              <a:t> methods, fuzzy based expert system</a:t>
            </a:r>
          </a:p>
          <a:p>
            <a:pPr algn="just">
              <a:buNone/>
            </a:pPr>
            <a:endParaRPr lang="en-US" sz="1600" dirty="0" smtClean="0"/>
          </a:p>
          <a:p>
            <a:pPr algn="just">
              <a:buNone/>
            </a:pPr>
            <a:r>
              <a:rPr lang="en-US" sz="1600" b="1" dirty="0" smtClean="0">
                <a:solidFill>
                  <a:srgbClr val="C00000"/>
                </a:solidFill>
              </a:rPr>
              <a:t>Genetic algorithms </a:t>
            </a:r>
            <a:r>
              <a:rPr lang="en-US" sz="1600" b="1" dirty="0" smtClean="0"/>
              <a:t>: introduction to genetic algorithms, genetic operators, working of genetic</a:t>
            </a:r>
          </a:p>
          <a:p>
            <a:pPr algn="just">
              <a:buNone/>
            </a:pPr>
            <a:r>
              <a:rPr lang="en-US" sz="1600" dirty="0" smtClean="0"/>
              <a:t>algorithm, applications of genetic algorithm, genetic programming</a:t>
            </a:r>
          </a:p>
          <a:p>
            <a:pPr lvl="1" algn="just">
              <a:buNone/>
            </a:pPr>
            <a:endParaRPr lang="en-US" sz="1600" b="1" dirty="0" smtClean="0">
              <a:solidFill>
                <a:srgbClr val="C00000"/>
              </a:solidFill>
            </a:endParaRPr>
          </a:p>
          <a:p>
            <a:pPr algn="just">
              <a:buNone/>
            </a:pPr>
            <a:r>
              <a:rPr lang="en-US" sz="1600" b="1" dirty="0" smtClean="0">
                <a:solidFill>
                  <a:srgbClr val="C00000"/>
                </a:solidFill>
              </a:rPr>
              <a:t>Swarm optimization techniques </a:t>
            </a:r>
            <a:r>
              <a:rPr lang="en-US" sz="1600" b="1" dirty="0" smtClean="0"/>
              <a:t>: swarm intelligence, ant colony optimization, swarm intelligence </a:t>
            </a:r>
            <a:r>
              <a:rPr lang="en-US" sz="1600" dirty="0" smtClean="0"/>
              <a:t>in bees, cuckoo search, Firefly Algorithm, Crow Search Algorithm, Hybrid Wolf-Bat Algorithm, Whale Search Algorithm, grasshopper optimization</a:t>
            </a:r>
            <a:endParaRPr lang="en-IN" sz="1600" dirty="0">
              <a:solidFill>
                <a:schemeClr val="accent6">
                  <a:lumMod val="75000"/>
                </a:schemeClr>
              </a:solidFill>
            </a:endParaRPr>
          </a:p>
        </p:txBody>
      </p:sp>
      <p:cxnSp>
        <p:nvCxnSpPr>
          <p:cNvPr id="4" name="Straight Connector 3"/>
          <p:cNvCxnSpPr/>
          <p:nvPr/>
        </p:nvCxnSpPr>
        <p:spPr>
          <a:xfrm>
            <a:off x="533400" y="83820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40348292"/>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93199" r:id="rId4" imgW="13937020" imgH="5409524" progId="">
                  <p:embed/>
                </p:oleObj>
              </mc:Choice>
              <mc:Fallback>
                <p:oleObj r:id="rId4" imgW="13937020" imgH="5409524" progId="">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Date Placeholder 3">
            <a:extLst>
              <a:ext uri="{FF2B5EF4-FFF2-40B4-BE49-F238E27FC236}">
                <a16:creationId xmlns="" xmlns:a16="http://schemas.microsoft.com/office/drawing/2014/main" id="{9316A912-99BB-43F1-97D8-8270277E2F50}"/>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1152443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smtClean="0">
                <a:solidFill>
                  <a:srgbClr val="C00000"/>
                </a:solidFill>
              </a:rPr>
              <a:t>Linear Algebra </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701377827"/>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7989" r:id="rId3" imgW="13937020" imgH="5409524" progId="">
                  <p:embed/>
                </p:oleObj>
              </mc:Choice>
              <mc:Fallback>
                <p:oleObj r:id="rId3" imgW="13937020" imgH="5409524" progId="">
                  <p:embed/>
                  <p:pic>
                    <p:nvPicPr>
                      <p:cNvPr id="0"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Date Placeholder 3">
            <a:extLst>
              <a:ext uri="{FF2B5EF4-FFF2-40B4-BE49-F238E27FC236}">
                <a16:creationId xmlns="" xmlns:a16="http://schemas.microsoft.com/office/drawing/2014/main" id="{9EF771EB-FE08-4DB4-86B3-33FF4C42C46D}"/>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12" name="Picture 11" descr="pic.jpg"/>
          <p:cNvPicPr>
            <a:picLocks noChangeAspect="1"/>
          </p:cNvPicPr>
          <p:nvPr/>
        </p:nvPicPr>
        <p:blipFill>
          <a:blip r:embed="rId5" cstate="print"/>
          <a:stretch>
            <a:fillRect/>
          </a:stretch>
        </p:blipFill>
        <p:spPr>
          <a:xfrm>
            <a:off x="1219200" y="2334768"/>
            <a:ext cx="6324600" cy="3227984"/>
          </a:xfrm>
          <a:prstGeom prst="rect">
            <a:avLst/>
          </a:prstGeom>
        </p:spPr>
      </p:pic>
    </p:spTree>
    <p:extLst>
      <p:ext uri="{BB962C8B-B14F-4D97-AF65-F5344CB8AC3E}">
        <p14:creationId xmlns:p14="http://schemas.microsoft.com/office/powerpoint/2010/main" val="265514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smtClean="0">
                <a:solidFill>
                  <a:srgbClr val="C00000"/>
                </a:solidFill>
              </a:rPr>
              <a:t>Data handling and visualization</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843588416"/>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59442" r:id="rId3" imgW="13937020" imgH="5409524" progId="">
                  <p:embed/>
                </p:oleObj>
              </mc:Choice>
              <mc:Fallback>
                <p:oleObj r:id="rId3" imgW="13937020" imgH="5409524" progId="">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9408" name="Picture 16" descr="Image result for scikit-learn images">
            <a:extLst>
              <a:ext uri="{FF2B5EF4-FFF2-40B4-BE49-F238E27FC236}">
                <a16:creationId xmlns="" xmlns:a16="http://schemas.microsoft.com/office/drawing/2014/main" id="{07B5FFE6-7552-4401-BB0B-737FB3A75D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455" y="3173400"/>
            <a:ext cx="3296629" cy="1774800"/>
          </a:xfrm>
          <a:prstGeom prst="rect">
            <a:avLst/>
          </a:prstGeom>
          <a:noFill/>
          <a:extLst>
            <a:ext uri="{909E8E84-426E-40DD-AFC4-6F175D3DCCD1}">
              <a14:hiddenFill xmlns:a14="http://schemas.microsoft.com/office/drawing/2010/main">
                <a:solidFill>
                  <a:srgbClr val="FFFFFF"/>
                </a:solidFill>
              </a14:hiddenFill>
            </a:ext>
          </a:extLst>
        </p:spPr>
      </p:pic>
      <p:pic>
        <p:nvPicPr>
          <p:cNvPr id="59418" name="Picture 26" descr="Image result for knn">
            <a:extLst>
              <a:ext uri="{FF2B5EF4-FFF2-40B4-BE49-F238E27FC236}">
                <a16:creationId xmlns="" xmlns:a16="http://schemas.microsoft.com/office/drawing/2014/main" id="{28206DBE-FA30-4682-8F04-D1CF8B3119E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3000" y="2133600"/>
            <a:ext cx="3018853" cy="257907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1A8D2E4B-4D2F-41FB-BC71-97F7CD727B57}"/>
              </a:ext>
            </a:extLst>
          </p:cNvPr>
          <p:cNvSpPr txBox="1"/>
          <p:nvPr/>
        </p:nvSpPr>
        <p:spPr>
          <a:xfrm>
            <a:off x="1066800" y="6207695"/>
            <a:ext cx="4806509" cy="461665"/>
          </a:xfrm>
          <a:prstGeom prst="rect">
            <a:avLst/>
          </a:prstGeom>
          <a:noFill/>
        </p:spPr>
        <p:txBody>
          <a:bodyPr wrap="none" rtlCol="0">
            <a:spAutoFit/>
          </a:bodyPr>
          <a:lstStyle/>
          <a:p>
            <a:r>
              <a:rPr lang="en-US" sz="2400" dirty="0" err="1" smtClean="0"/>
              <a:t>Pandas,Numpy</a:t>
            </a:r>
            <a:r>
              <a:rPr lang="en-US" sz="2400" dirty="0" smtClean="0"/>
              <a:t> and </a:t>
            </a:r>
            <a:r>
              <a:rPr lang="en-US" sz="2400" dirty="0" err="1" smtClean="0"/>
              <a:t>Matplot</a:t>
            </a:r>
            <a:r>
              <a:rPr lang="en-US" sz="2400" dirty="0" smtClean="0"/>
              <a:t> Libraries</a:t>
            </a:r>
            <a:endParaRPr lang="en-IN" sz="2400" dirty="0"/>
          </a:p>
        </p:txBody>
      </p:sp>
      <p:sp>
        <p:nvSpPr>
          <p:cNvPr id="19" name="Date Placeholder 3">
            <a:extLst>
              <a:ext uri="{FF2B5EF4-FFF2-40B4-BE49-F238E27FC236}">
                <a16:creationId xmlns="" xmlns:a16="http://schemas.microsoft.com/office/drawing/2014/main" id="{C309F276-66FA-40BC-9247-DAA7A12F2279}"/>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6885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Dimension Reduction</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1183390882"/>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55346" r:id="rId3" imgW="13937020" imgH="5409524" progId="">
                  <p:embed/>
                </p:oleObj>
              </mc:Choice>
              <mc:Fallback>
                <p:oleObj r:id="rId3" imgW="13937020" imgH="5409524" progId="">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p:cNvSpPr txBox="1"/>
          <p:nvPr/>
        </p:nvSpPr>
        <p:spPr>
          <a:xfrm>
            <a:off x="1691680" y="6207695"/>
            <a:ext cx="3885038" cy="461665"/>
          </a:xfrm>
          <a:prstGeom prst="rect">
            <a:avLst/>
          </a:prstGeom>
          <a:noFill/>
        </p:spPr>
        <p:txBody>
          <a:bodyPr wrap="none" rtlCol="0">
            <a:spAutoFit/>
          </a:bodyPr>
          <a:lstStyle/>
          <a:p>
            <a:r>
              <a:rPr lang="en-US" sz="2400" dirty="0"/>
              <a:t>Principle Component Analysis</a:t>
            </a:r>
            <a:endParaRPr lang="en-IN" sz="2400" dirty="0"/>
          </a:p>
        </p:txBody>
      </p:sp>
      <p:pic>
        <p:nvPicPr>
          <p:cNvPr id="3" name="Picture 2">
            <a:extLst>
              <a:ext uri="{FF2B5EF4-FFF2-40B4-BE49-F238E27FC236}">
                <a16:creationId xmlns="" xmlns:a16="http://schemas.microsoft.com/office/drawing/2014/main" id="{0527A6BA-FE08-425E-B00F-AE784D54A9E0}"/>
              </a:ext>
            </a:extLst>
          </p:cNvPr>
          <p:cNvPicPr>
            <a:picLocks noChangeAspect="1"/>
          </p:cNvPicPr>
          <p:nvPr/>
        </p:nvPicPr>
        <p:blipFill>
          <a:blip r:embed="rId5" cstate="print"/>
          <a:stretch>
            <a:fillRect/>
          </a:stretch>
        </p:blipFill>
        <p:spPr>
          <a:xfrm>
            <a:off x="472440" y="2298592"/>
            <a:ext cx="5298766" cy="3615724"/>
          </a:xfrm>
          <a:prstGeom prst="rect">
            <a:avLst/>
          </a:prstGeom>
        </p:spPr>
      </p:pic>
      <p:pic>
        <p:nvPicPr>
          <p:cNvPr id="13" name="Picture 18" descr="Related image">
            <a:extLst>
              <a:ext uri="{FF2B5EF4-FFF2-40B4-BE49-F238E27FC236}">
                <a16:creationId xmlns="" xmlns:a16="http://schemas.microsoft.com/office/drawing/2014/main" id="{0A4BC398-02C3-4967-9A40-DFF0552E95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1206" y="4309354"/>
            <a:ext cx="3296594" cy="2472446"/>
          </a:xfrm>
          <a:prstGeom prst="rect">
            <a:avLst/>
          </a:prstGeom>
          <a:noFill/>
          <a:extLst>
            <a:ext uri="{909E8E84-426E-40DD-AFC4-6F175D3DCCD1}">
              <a14:hiddenFill xmlns:a14="http://schemas.microsoft.com/office/drawing/2010/main">
                <a:solidFill>
                  <a:srgbClr val="FFFFFF"/>
                </a:solidFill>
              </a14:hiddenFill>
            </a:ext>
          </a:extLst>
        </p:spPr>
      </p:pic>
      <p:sp>
        <p:nvSpPr>
          <p:cNvPr id="14" name="Date Placeholder 3">
            <a:extLst>
              <a:ext uri="{FF2B5EF4-FFF2-40B4-BE49-F238E27FC236}">
                <a16:creationId xmlns="" xmlns:a16="http://schemas.microsoft.com/office/drawing/2014/main" id="{CE69BAE7-BDCD-4B96-9877-DA4ACF13004D}"/>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2210647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smtClean="0">
                <a:solidFill>
                  <a:srgbClr val="C00000"/>
                </a:solidFill>
              </a:rPr>
              <a:t>Fuzzy Logic</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009587190"/>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56376" r:id="rId3" imgW="13937020" imgH="5409524" progId="">
                  <p:embed/>
                </p:oleObj>
              </mc:Choice>
              <mc:Fallback>
                <p:oleObj r:id="rId3" imgW="13937020" imgH="5409524" progId="">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Date Placeholder 3">
            <a:extLst>
              <a:ext uri="{FF2B5EF4-FFF2-40B4-BE49-F238E27FC236}">
                <a16:creationId xmlns="" xmlns:a16="http://schemas.microsoft.com/office/drawing/2014/main" id="{EF47A675-CF4B-42B1-945A-743439D2957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11" name="Picture 10" descr="fuzzy.png"/>
          <p:cNvPicPr>
            <a:picLocks noChangeAspect="1"/>
          </p:cNvPicPr>
          <p:nvPr/>
        </p:nvPicPr>
        <p:blipFill>
          <a:blip r:embed="rId5" cstate="print"/>
          <a:stretch>
            <a:fillRect/>
          </a:stretch>
        </p:blipFill>
        <p:spPr>
          <a:xfrm>
            <a:off x="990600" y="2133600"/>
            <a:ext cx="6238467" cy="2419350"/>
          </a:xfrm>
          <a:prstGeom prst="rect">
            <a:avLst/>
          </a:prstGeom>
        </p:spPr>
      </p:pic>
    </p:spTree>
    <p:extLst>
      <p:ext uri="{BB962C8B-B14F-4D97-AF65-F5344CB8AC3E}">
        <p14:creationId xmlns:p14="http://schemas.microsoft.com/office/powerpoint/2010/main" val="250369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smtClean="0">
                <a:solidFill>
                  <a:srgbClr val="C00000"/>
                </a:solidFill>
              </a:rPr>
              <a:t>Genetic Algorithms</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009587190"/>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94223" r:id="rId3" imgW="13937020" imgH="5409524" progId="">
                  <p:embed/>
                </p:oleObj>
              </mc:Choice>
              <mc:Fallback>
                <p:oleObj r:id="rId3" imgW="13937020" imgH="5409524" progId="">
                  <p:embed/>
                  <p:pic>
                    <p:nvPicPr>
                      <p:cNvPr id="0"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Date Placeholder 3">
            <a:extLst>
              <a:ext uri="{FF2B5EF4-FFF2-40B4-BE49-F238E27FC236}">
                <a16:creationId xmlns="" xmlns:a16="http://schemas.microsoft.com/office/drawing/2014/main" id="{EF47A675-CF4B-42B1-945A-743439D2957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9" name="Picture 8" descr="genetic-algorithm1.png"/>
          <p:cNvPicPr>
            <a:picLocks noChangeAspect="1"/>
          </p:cNvPicPr>
          <p:nvPr/>
        </p:nvPicPr>
        <p:blipFill>
          <a:blip r:embed="rId5" cstate="print"/>
          <a:stretch>
            <a:fillRect/>
          </a:stretch>
        </p:blipFill>
        <p:spPr>
          <a:xfrm>
            <a:off x="1123950" y="2690812"/>
            <a:ext cx="6896100" cy="2185988"/>
          </a:xfrm>
          <a:prstGeom prst="rect">
            <a:avLst/>
          </a:prstGeom>
        </p:spPr>
      </p:pic>
    </p:spTree>
    <p:extLst>
      <p:ext uri="{BB962C8B-B14F-4D97-AF65-F5344CB8AC3E}">
        <p14:creationId xmlns:p14="http://schemas.microsoft.com/office/powerpoint/2010/main" val="250369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smtClean="0">
                <a:solidFill>
                  <a:srgbClr val="C00000"/>
                </a:solidFill>
              </a:rPr>
              <a:t>Swarm optimization Techniques</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009587190"/>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95247" r:id="rId3" imgW="13937020" imgH="5409524" progId="">
                  <p:embed/>
                </p:oleObj>
              </mc:Choice>
              <mc:Fallback>
                <p:oleObj r:id="rId3" imgW="13937020" imgH="5409524" progId="">
                  <p:embed/>
                  <p:pic>
                    <p:nvPicPr>
                      <p:cNvPr id="0"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Date Placeholder 3">
            <a:extLst>
              <a:ext uri="{FF2B5EF4-FFF2-40B4-BE49-F238E27FC236}">
                <a16:creationId xmlns="" xmlns:a16="http://schemas.microsoft.com/office/drawing/2014/main" id="{EF47A675-CF4B-42B1-945A-743439D29578}"/>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pic>
        <p:nvPicPr>
          <p:cNvPr id="10" name="Picture 9" descr="ACO4.png"/>
          <p:cNvPicPr>
            <a:picLocks noChangeAspect="1"/>
          </p:cNvPicPr>
          <p:nvPr/>
        </p:nvPicPr>
        <p:blipFill>
          <a:blip r:embed="rId5" cstate="print"/>
          <a:stretch>
            <a:fillRect/>
          </a:stretch>
        </p:blipFill>
        <p:spPr>
          <a:xfrm>
            <a:off x="1727638" y="1871033"/>
            <a:ext cx="5688724" cy="3115934"/>
          </a:xfrm>
          <a:prstGeom prst="rect">
            <a:avLst/>
          </a:prstGeom>
        </p:spPr>
      </p:pic>
    </p:spTree>
    <p:extLst>
      <p:ext uri="{BB962C8B-B14F-4D97-AF65-F5344CB8AC3E}">
        <p14:creationId xmlns:p14="http://schemas.microsoft.com/office/powerpoint/2010/main" val="250369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Get Set Go!!!</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1638361927"/>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50262" r:id="rId3" imgW="13937020" imgH="5409524" progId="">
                  <p:embed/>
                </p:oleObj>
              </mc:Choice>
              <mc:Fallback>
                <p:oleObj r:id="rId3" imgW="13937020" imgH="5409524" progId="">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251520" y="1628800"/>
            <a:ext cx="6891630" cy="4832092"/>
          </a:xfrm>
          <a:prstGeom prst="rect">
            <a:avLst/>
          </a:prstGeom>
          <a:noFill/>
        </p:spPr>
        <p:txBody>
          <a:bodyPr wrap="none" rtlCol="0">
            <a:spAutoFit/>
          </a:bodyPr>
          <a:lstStyle/>
          <a:p>
            <a:r>
              <a:rPr lang="en-US" sz="4400" dirty="0">
                <a:solidFill>
                  <a:srgbClr val="002060"/>
                </a:solidFill>
                <a:latin typeface="Bernard MT Condensed" panose="02050806060905020404" pitchFamily="18" charset="0"/>
              </a:rPr>
              <a:t>Get trained to TRAIN systems…</a:t>
            </a:r>
          </a:p>
          <a:p>
            <a:endParaRPr lang="en-US" sz="4400" dirty="0">
              <a:latin typeface="Bernard MT Condensed" panose="02050806060905020404" pitchFamily="18" charset="0"/>
            </a:endParaRPr>
          </a:p>
          <a:p>
            <a:endParaRPr lang="en-US" sz="4400" dirty="0">
              <a:latin typeface="Bernard MT Condensed" panose="02050806060905020404" pitchFamily="18" charset="0"/>
            </a:endParaRPr>
          </a:p>
          <a:p>
            <a:endParaRPr lang="en-US" sz="4400" dirty="0">
              <a:latin typeface="Bernard MT Condensed" panose="02050806060905020404" pitchFamily="18" charset="0"/>
            </a:endParaRPr>
          </a:p>
          <a:p>
            <a:endParaRPr lang="en-US" sz="4400" dirty="0">
              <a:latin typeface="Bernard MT Condensed" panose="02050806060905020404" pitchFamily="18" charset="0"/>
            </a:endParaRPr>
          </a:p>
          <a:p>
            <a:endParaRPr lang="en-US" sz="4400" dirty="0">
              <a:latin typeface="Bernard MT Condensed" panose="02050806060905020404" pitchFamily="18" charset="0"/>
            </a:endParaRPr>
          </a:p>
          <a:p>
            <a:r>
              <a:rPr lang="en-US" sz="4400" dirty="0">
                <a:solidFill>
                  <a:srgbClr val="FF0000"/>
                </a:solidFill>
                <a:latin typeface="Bernard MT Condensed" panose="02050806060905020404" pitchFamily="18" charset="0"/>
              </a:rPr>
              <a:t>Build futuristic solutions</a:t>
            </a:r>
            <a:r>
              <a:rPr lang="en-IN" sz="4400" dirty="0">
                <a:solidFill>
                  <a:srgbClr val="FF0000"/>
                </a:solidFill>
                <a:latin typeface="Bernard MT Condensed" panose="02050806060905020404" pitchFamily="18" charset="0"/>
              </a:rPr>
              <a:t>…</a:t>
            </a:r>
            <a:endParaRPr lang="en-US" sz="4400" dirty="0">
              <a:solidFill>
                <a:srgbClr val="FF0000"/>
              </a:solidFill>
              <a:latin typeface="Bernard MT Condensed" panose="02050806060905020404" pitchFamily="18" charset="0"/>
            </a:endParaRPr>
          </a:p>
        </p:txBody>
      </p:sp>
      <p:pic>
        <p:nvPicPr>
          <p:cNvPr id="50240" name="Picture 64" descr="Image result for machine learning images">
            <a:extLst>
              <a:ext uri="{FF2B5EF4-FFF2-40B4-BE49-F238E27FC236}">
                <a16:creationId xmlns="" xmlns:a16="http://schemas.microsoft.com/office/drawing/2014/main" id="{A00D3FF0-B76D-40D4-8B90-4138CA6D44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0199" y="2514600"/>
            <a:ext cx="5250530" cy="2971800"/>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3">
            <a:extLst>
              <a:ext uri="{FF2B5EF4-FFF2-40B4-BE49-F238E27FC236}">
                <a16:creationId xmlns="" xmlns:a16="http://schemas.microsoft.com/office/drawing/2014/main" id="{8051FBD7-9FED-47D2-8F54-7BBAE79262CC}"/>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324823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72" name="Picture 7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113" y="198120"/>
            <a:ext cx="7620000" cy="58864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961721" y="5105400"/>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7" name="Subtitle 6"/>
          <p:cNvSpPr>
            <a:spLocks noGrp="1"/>
          </p:cNvSpPr>
          <p:nvPr>
            <p:ph type="subTitle" idx="1"/>
          </p:nvPr>
        </p:nvSpPr>
        <p:spPr>
          <a:xfrm>
            <a:off x="961721" y="5257800"/>
            <a:ext cx="7082942" cy="609600"/>
          </a:xfrm>
        </p:spPr>
        <p:txBody>
          <a:bodyPr/>
          <a:lstStyle/>
          <a:p>
            <a:pPr algn="r"/>
            <a:r>
              <a:rPr lang="en-US" dirty="0">
                <a:solidFill>
                  <a:srgbClr val="C00000"/>
                </a:solidFill>
              </a:rPr>
              <a:t>Assessment expectations &amp; example</a:t>
            </a:r>
            <a:endParaRPr lang="en-IN" dirty="0">
              <a:solidFill>
                <a:srgbClr val="C00000"/>
              </a:solidFill>
            </a:endParaRPr>
          </a:p>
        </p:txBody>
      </p:sp>
      <p:sp>
        <p:nvSpPr>
          <p:cNvPr id="5" name="Date Placeholder 3">
            <a:extLst>
              <a:ext uri="{FF2B5EF4-FFF2-40B4-BE49-F238E27FC236}">
                <a16:creationId xmlns="" xmlns:a16="http://schemas.microsoft.com/office/drawing/2014/main" id="{ABCD7C30-1B6E-475E-BBFE-37A8D854124A}"/>
              </a:ext>
            </a:extLst>
          </p:cNvPr>
          <p:cNvSpPr>
            <a:spLocks noGrp="1"/>
          </p:cNvSpPr>
          <p:nvPr>
            <p:ph type="dt" sz="half" idx="2"/>
          </p:nvPr>
        </p:nvSpPr>
        <p:spPr>
          <a:xfrm>
            <a:off x="107504" y="6525345"/>
            <a:ext cx="5683696" cy="332656"/>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 LPU :: INT254</a:t>
            </a:r>
            <a:endParaRPr lang="en-IN" dirty="0"/>
          </a:p>
        </p:txBody>
      </p:sp>
    </p:spTree>
    <p:extLst>
      <p:ext uri="{BB962C8B-B14F-4D97-AF65-F5344CB8AC3E}">
        <p14:creationId xmlns:p14="http://schemas.microsoft.com/office/powerpoint/2010/main" val="227227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p:nvPr/>
        </p:nvSpPr>
        <p:spPr>
          <a:xfrm>
            <a:off x="5686425" y="5075636"/>
            <a:ext cx="1200150" cy="205383"/>
          </a:xfrm>
          <a:prstGeom prst="rect">
            <a:avLst/>
          </a:prstGeom>
          <a:noFill/>
          <a:ln>
            <a:noFill/>
          </a:ln>
        </p:spPr>
        <p:txBody>
          <a:bodyPr spcFirstLastPara="1" wrap="square" lIns="51427" tIns="25706" rIns="51427" bIns="25706" anchor="ctr" anchorCtr="0">
            <a:noAutofit/>
          </a:bodyPr>
          <a:lstStyle/>
          <a:p>
            <a:pPr algn="r">
              <a:buClr>
                <a:srgbClr val="898989"/>
              </a:buClr>
              <a:buSzPts val="1200"/>
            </a:pPr>
            <a:fld id="{00000000-1234-1234-1234-123412341234}" type="slidenum">
              <a:rPr lang="en-US" sz="675">
                <a:solidFill>
                  <a:srgbClr val="898989"/>
                </a:solidFill>
                <a:latin typeface="Calibri"/>
                <a:ea typeface="Calibri"/>
                <a:cs typeface="Calibri"/>
                <a:sym typeface="Calibri"/>
              </a:rPr>
              <a:pPr algn="r">
                <a:buClr>
                  <a:srgbClr val="898989"/>
                </a:buClr>
                <a:buSzPts val="1200"/>
              </a:pPr>
              <a:t>5</a:t>
            </a:fld>
            <a:endParaRPr sz="788"/>
          </a:p>
        </p:txBody>
      </p:sp>
      <p:sp>
        <p:nvSpPr>
          <p:cNvPr id="127" name="Google Shape;127;p5"/>
          <p:cNvSpPr txBox="1"/>
          <p:nvPr/>
        </p:nvSpPr>
        <p:spPr>
          <a:xfrm>
            <a:off x="-304800" y="1066800"/>
            <a:ext cx="3437944" cy="477823"/>
          </a:xfrm>
          <a:prstGeom prst="rect">
            <a:avLst/>
          </a:prstGeom>
          <a:noFill/>
          <a:ln>
            <a:noFill/>
          </a:ln>
        </p:spPr>
        <p:txBody>
          <a:bodyPr spcFirstLastPara="1" wrap="square" lIns="0" tIns="0" rIns="0" bIns="0" anchor="t" anchorCtr="0">
            <a:spAutoFit/>
          </a:bodyPr>
          <a:lstStyle/>
          <a:p>
            <a:pPr algn="ctr">
              <a:lnSpc>
                <a:spcPct val="137500"/>
              </a:lnSpc>
              <a:buClr>
                <a:srgbClr val="1D242C"/>
              </a:buClr>
              <a:buSzPts val="4000"/>
            </a:pPr>
            <a:r>
              <a:rPr lang="en-US" sz="2250" b="1" dirty="0">
                <a:solidFill>
                  <a:srgbClr val="C00000"/>
                </a:solidFill>
                <a:latin typeface="Times New Roman"/>
                <a:ea typeface="Times New Roman"/>
                <a:cs typeface="Times New Roman"/>
                <a:sym typeface="Times New Roman"/>
              </a:rPr>
              <a:t>Program outcomes</a:t>
            </a:r>
            <a:endParaRPr sz="788" dirty="0">
              <a:solidFill>
                <a:srgbClr val="C00000"/>
              </a:solidFill>
            </a:endParaRPr>
          </a:p>
        </p:txBody>
      </p:sp>
      <p:sp>
        <p:nvSpPr>
          <p:cNvPr id="128" name="Google Shape;128;p5"/>
          <p:cNvSpPr txBox="1"/>
          <p:nvPr/>
        </p:nvSpPr>
        <p:spPr>
          <a:xfrm>
            <a:off x="696861" y="1930455"/>
            <a:ext cx="7908823" cy="3246378"/>
          </a:xfrm>
          <a:prstGeom prst="rect">
            <a:avLst/>
          </a:prstGeom>
          <a:noFill/>
          <a:ln>
            <a:noFill/>
          </a:ln>
        </p:spPr>
        <p:txBody>
          <a:bodyPr spcFirstLastPara="1" wrap="square" lIns="51427" tIns="25706" rIns="51427" bIns="25706" anchor="t" anchorCtr="0">
            <a:spAutoFit/>
          </a:bodyPr>
          <a:lstStyle/>
          <a:p>
            <a:pPr algn="just">
              <a:lnSpc>
                <a:spcPct val="151428"/>
              </a:lnSpc>
              <a:buClr>
                <a:srgbClr val="222222"/>
              </a:buClr>
              <a:buSzPts val="3500"/>
            </a:pPr>
            <a:r>
              <a:rPr lang="en-US" sz="1350" dirty="0">
                <a:solidFill>
                  <a:srgbClr val="222222"/>
                </a:solidFill>
                <a:latin typeface="Open Sans"/>
                <a:ea typeface="Open Sans"/>
                <a:cs typeface="Open Sans"/>
                <a:sym typeface="Open Sans"/>
              </a:rPr>
              <a:t>PO-3 Design/development of solutions::Design solutions for complex engineering problems and design system components or processes that meet the specified needs with appropriate consideration for the public health and safety, and the cultural, societal, and environmental considerations.</a:t>
            </a:r>
            <a:endParaRPr lang="en-US" sz="375" dirty="0">
              <a:solidFill>
                <a:schemeClr val="dk1"/>
              </a:solidFill>
            </a:endParaRPr>
          </a:p>
          <a:p>
            <a:pPr algn="just">
              <a:lnSpc>
                <a:spcPct val="151428"/>
              </a:lnSpc>
              <a:buClr>
                <a:srgbClr val="222222"/>
              </a:buClr>
              <a:buSzPts val="3500"/>
            </a:pPr>
            <a:r>
              <a:rPr lang="en-US" sz="1350" dirty="0">
                <a:solidFill>
                  <a:srgbClr val="222222"/>
                </a:solidFill>
                <a:latin typeface="Open Sans"/>
                <a:ea typeface="Open Sans"/>
                <a:cs typeface="Open Sans"/>
                <a:sym typeface="Open Sans"/>
              </a:rPr>
              <a:t>PO-6 The engineer and society::Apply reasoning informed by the contextual knowledge to assess societal, health, safety, legal and cultural issues and the consequent responsibilities relevant to the professional engineering practice.</a:t>
            </a:r>
            <a:endParaRPr sz="375" dirty="0">
              <a:solidFill>
                <a:schemeClr val="dk1"/>
              </a:solidFill>
            </a:endParaRPr>
          </a:p>
          <a:p>
            <a:pPr algn="just">
              <a:lnSpc>
                <a:spcPct val="151428"/>
              </a:lnSpc>
              <a:buClr>
                <a:srgbClr val="222222"/>
              </a:buClr>
              <a:buSzPts val="3500"/>
            </a:pPr>
            <a:r>
              <a:rPr lang="en-US" sz="1350" dirty="0">
                <a:solidFill>
                  <a:srgbClr val="222222"/>
                </a:solidFill>
                <a:latin typeface="Open Sans"/>
                <a:ea typeface="Open Sans"/>
                <a:cs typeface="Open Sans"/>
                <a:sym typeface="Open Sans"/>
              </a:rPr>
              <a:t>PO-12  Life-long learning::Recognize the need for, and have the preparation and ability to engage in independent and life-long learning in the broadest context of technological change.</a:t>
            </a:r>
            <a:endParaRPr sz="375" dirty="0">
              <a:solidFill>
                <a:schemeClr val="dk1"/>
              </a:solidFill>
            </a:endParaRPr>
          </a:p>
          <a:p>
            <a:pPr algn="just">
              <a:lnSpc>
                <a:spcPct val="151428"/>
              </a:lnSpc>
              <a:buClr>
                <a:srgbClr val="222222"/>
              </a:buClr>
              <a:buSzPts val="3500"/>
            </a:pPr>
            <a:r>
              <a:rPr lang="en-US" sz="1350" dirty="0">
                <a:solidFill>
                  <a:srgbClr val="222222"/>
                </a:solidFill>
                <a:latin typeface="Open Sans"/>
                <a:ea typeface="Open Sans"/>
                <a:cs typeface="Open Sans"/>
                <a:sym typeface="Open Sans"/>
              </a:rPr>
              <a:t>PO-13  Competitive Skills::Ability to compete in national and international technical events and building the competitive spirit</a:t>
            </a:r>
            <a:endParaRPr sz="375" dirty="0">
              <a:solidFill>
                <a:schemeClr val="dk1"/>
              </a:solidFill>
            </a:endParaRPr>
          </a:p>
          <a:p>
            <a:endParaRPr sz="375"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69379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1462d04a09b_0_7"/>
          <p:cNvSpPr txBox="1"/>
          <p:nvPr/>
        </p:nvSpPr>
        <p:spPr>
          <a:xfrm>
            <a:off x="5686425" y="5075636"/>
            <a:ext cx="1200150" cy="205369"/>
          </a:xfrm>
          <a:prstGeom prst="rect">
            <a:avLst/>
          </a:prstGeom>
          <a:noFill/>
          <a:ln>
            <a:noFill/>
          </a:ln>
        </p:spPr>
        <p:txBody>
          <a:bodyPr spcFirstLastPara="1" wrap="square" lIns="51427" tIns="25706" rIns="51427" bIns="25706" anchor="ctr" anchorCtr="0">
            <a:noAutofit/>
          </a:bodyPr>
          <a:lstStyle/>
          <a:p>
            <a:pPr algn="r">
              <a:buClr>
                <a:srgbClr val="898989"/>
              </a:buClr>
              <a:buSzPts val="1200"/>
            </a:pPr>
            <a:fld id="{00000000-1234-1234-1234-123412341234}" type="slidenum">
              <a:rPr lang="en-US" sz="675">
                <a:solidFill>
                  <a:srgbClr val="898989"/>
                </a:solidFill>
                <a:latin typeface="Calibri"/>
                <a:ea typeface="Calibri"/>
                <a:cs typeface="Calibri"/>
                <a:sym typeface="Calibri"/>
              </a:rPr>
              <a:pPr algn="r">
                <a:buClr>
                  <a:srgbClr val="898989"/>
                </a:buClr>
                <a:buSzPts val="1200"/>
              </a:pPr>
              <a:t>6</a:t>
            </a:fld>
            <a:endParaRPr sz="788"/>
          </a:p>
        </p:txBody>
      </p:sp>
      <p:sp>
        <p:nvSpPr>
          <p:cNvPr id="136" name="Google Shape;136;g1462d04a09b_0_7"/>
          <p:cNvSpPr txBox="1"/>
          <p:nvPr/>
        </p:nvSpPr>
        <p:spPr>
          <a:xfrm>
            <a:off x="366281" y="1125682"/>
            <a:ext cx="5320144" cy="371448"/>
          </a:xfrm>
          <a:prstGeom prst="rect">
            <a:avLst/>
          </a:prstGeom>
          <a:noFill/>
          <a:ln>
            <a:noFill/>
          </a:ln>
        </p:spPr>
        <p:txBody>
          <a:bodyPr spcFirstLastPara="1" wrap="square" lIns="0" tIns="0" rIns="0" bIns="0" anchor="t" anchorCtr="0">
            <a:spAutoFit/>
          </a:bodyPr>
          <a:lstStyle/>
          <a:p>
            <a:pPr algn="ctr">
              <a:lnSpc>
                <a:spcPct val="110000"/>
              </a:lnSpc>
              <a:buClr>
                <a:srgbClr val="222222"/>
              </a:buClr>
              <a:buSzPts val="8000"/>
            </a:pPr>
            <a:r>
              <a:rPr lang="en-US" sz="2194" b="1" dirty="0">
                <a:solidFill>
                  <a:srgbClr val="C00000"/>
                </a:solidFill>
              </a:rPr>
              <a:t>Revised Bloom’s taxonomy (RBT)</a:t>
            </a:r>
            <a:endParaRPr sz="100" b="1" dirty="0">
              <a:solidFill>
                <a:srgbClr val="C00000"/>
              </a:solidFill>
            </a:endParaRPr>
          </a:p>
        </p:txBody>
      </p:sp>
      <p:pic>
        <p:nvPicPr>
          <p:cNvPr id="137" name="Google Shape;137;g1462d04a09b_0_7" descr="Melding Bloom's Taxonomy and Universal Design for Learning"/>
          <p:cNvPicPr preferRelativeResize="0"/>
          <p:nvPr/>
        </p:nvPicPr>
        <p:blipFill rotWithShape="1">
          <a:blip r:embed="rId3">
            <a:alphaModFix/>
          </a:blip>
          <a:srcRect t="19309"/>
          <a:stretch/>
        </p:blipFill>
        <p:spPr>
          <a:xfrm>
            <a:off x="422173" y="1705594"/>
            <a:ext cx="8080272" cy="4166107"/>
          </a:xfrm>
          <a:prstGeom prst="rect">
            <a:avLst/>
          </a:prstGeom>
          <a:noFill/>
          <a:ln>
            <a:noFill/>
          </a:ln>
        </p:spPr>
      </p:pic>
    </p:spTree>
    <p:extLst>
      <p:ext uri="{BB962C8B-B14F-4D97-AF65-F5344CB8AC3E}">
        <p14:creationId xmlns:p14="http://schemas.microsoft.com/office/powerpoint/2010/main" val="338406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What are Cohorts</a:t>
            </a:r>
            <a:endParaRPr lang="en-IN" dirty="0">
              <a:solidFill>
                <a:srgbClr val="C00000"/>
              </a:solidFill>
            </a:endParaRPr>
          </a:p>
        </p:txBody>
      </p:sp>
      <p:sp>
        <p:nvSpPr>
          <p:cNvPr id="3" name="Text Placeholder 2"/>
          <p:cNvSpPr>
            <a:spLocks noGrp="1"/>
          </p:cNvSpPr>
          <p:nvPr>
            <p:ph type="body" idx="1"/>
          </p:nvPr>
        </p:nvSpPr>
        <p:spPr>
          <a:xfrm>
            <a:off x="914400" y="2234877"/>
            <a:ext cx="7610168" cy="2862534"/>
          </a:xfrm>
        </p:spPr>
        <p:txBody>
          <a:bodyPr>
            <a:normAutofit/>
          </a:bodyPr>
          <a:lstStyle/>
          <a:p>
            <a:pPr lvl="0" algn="just"/>
            <a:r>
              <a:rPr lang="en-IN" sz="2400" dirty="0">
                <a:solidFill>
                  <a:srgbClr val="222222"/>
                </a:solidFill>
                <a:latin typeface="Open Sans"/>
                <a:ea typeface="Open Sans"/>
                <a:cs typeface="Open Sans"/>
                <a:sym typeface="Arial"/>
              </a:rPr>
              <a:t>A group of students of a common programme who intend to attain similar characteristics by means of learning similar skills in order to target a particular career opportunity.</a:t>
            </a:r>
            <a:endParaRPr lang="en-US" sz="2400" dirty="0">
              <a:solidFill>
                <a:srgbClr val="222222"/>
              </a:solidFill>
              <a:latin typeface="Open Sans"/>
              <a:ea typeface="Open Sans"/>
              <a:cs typeface="Open Sans"/>
              <a:sym typeface="Arial"/>
            </a:endParaRPr>
          </a:p>
          <a:p>
            <a:endParaRPr lang="en-IN" sz="3000" dirty="0"/>
          </a:p>
        </p:txBody>
      </p:sp>
      <p:sp>
        <p:nvSpPr>
          <p:cNvPr id="4" name="Slide Number Placeholder 3"/>
          <p:cNvSpPr>
            <a:spLocks noGrp="1"/>
          </p:cNvSpPr>
          <p:nvPr>
            <p:ph type="sldNum" idx="4294967295"/>
          </p:nvPr>
        </p:nvSpPr>
        <p:spPr>
          <a:xfrm>
            <a:off x="146304" y="5514975"/>
            <a:ext cx="457200" cy="342900"/>
          </a:xfrm>
          <a:prstGeom prst="ellipse">
            <a:avLst/>
          </a:prstGeom>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2768510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Purpose of Cohorts</a:t>
            </a:r>
            <a:endParaRPr lang="en-IN" dirty="0">
              <a:solidFill>
                <a:srgbClr val="C00000"/>
              </a:solidFill>
            </a:endParaRPr>
          </a:p>
        </p:txBody>
      </p:sp>
      <p:sp>
        <p:nvSpPr>
          <p:cNvPr id="3" name="Text Placeholder 2"/>
          <p:cNvSpPr>
            <a:spLocks noGrp="1"/>
          </p:cNvSpPr>
          <p:nvPr>
            <p:ph type="body" idx="1"/>
          </p:nvPr>
        </p:nvSpPr>
        <p:spPr/>
        <p:txBody>
          <a:bodyPr>
            <a:normAutofit/>
          </a:bodyPr>
          <a:lstStyle/>
          <a:p>
            <a:pPr algn="just" defTabSz="385763">
              <a:defRPr/>
            </a:pPr>
            <a:r>
              <a:rPr lang="en-US" sz="2100" dirty="0">
                <a:solidFill>
                  <a:srgbClr val="222222"/>
                </a:solidFill>
                <a:latin typeface="Open Sans"/>
                <a:ea typeface="Open Sans"/>
                <a:cs typeface="Open Sans"/>
                <a:sym typeface="Arial"/>
              </a:rPr>
              <a:t>Student shall be able to have a goal oriented approach for his/her career</a:t>
            </a:r>
          </a:p>
          <a:p>
            <a:pPr algn="just" defTabSz="385763">
              <a:defRPr/>
            </a:pPr>
            <a:r>
              <a:rPr lang="en-US" sz="2100" dirty="0">
                <a:solidFill>
                  <a:srgbClr val="222222"/>
                </a:solidFill>
                <a:latin typeface="Open Sans"/>
                <a:ea typeface="Open Sans"/>
                <a:cs typeface="Open Sans"/>
                <a:sym typeface="Arial"/>
              </a:rPr>
              <a:t>Student identifies the goal in the very first year</a:t>
            </a:r>
          </a:p>
          <a:p>
            <a:pPr algn="just" defTabSz="385763">
              <a:defRPr/>
            </a:pPr>
            <a:r>
              <a:rPr lang="en-US" sz="2100" dirty="0">
                <a:solidFill>
                  <a:srgbClr val="222222"/>
                </a:solidFill>
                <a:latin typeface="Open Sans"/>
                <a:ea typeface="Open Sans"/>
                <a:cs typeface="Open Sans"/>
                <a:sym typeface="Arial"/>
              </a:rPr>
              <a:t>Student shall be able to follow the stage wise career progression.</a:t>
            </a:r>
          </a:p>
          <a:p>
            <a:pPr algn="just" defTabSz="385763">
              <a:defRPr/>
            </a:pPr>
            <a:r>
              <a:rPr lang="en-US" sz="2100" dirty="0">
                <a:solidFill>
                  <a:srgbClr val="222222"/>
                </a:solidFill>
                <a:latin typeface="Open Sans"/>
                <a:ea typeface="Open Sans"/>
                <a:cs typeface="Open Sans"/>
                <a:sym typeface="Arial"/>
              </a:rPr>
              <a:t>Early identification of skill set required for selected goal.</a:t>
            </a:r>
          </a:p>
          <a:p>
            <a:endParaRPr lang="en-IN" sz="2700" dirty="0"/>
          </a:p>
        </p:txBody>
      </p:sp>
      <p:sp>
        <p:nvSpPr>
          <p:cNvPr id="4" name="Slide Number Placeholder 3"/>
          <p:cNvSpPr>
            <a:spLocks noGrp="1"/>
          </p:cNvSpPr>
          <p:nvPr>
            <p:ph type="sldNum" idx="4294967295"/>
          </p:nvPr>
        </p:nvSpPr>
        <p:spPr>
          <a:xfrm>
            <a:off x="146304" y="5514975"/>
            <a:ext cx="457200" cy="342900"/>
          </a:xfrm>
          <a:prstGeom prst="ellipse">
            <a:avLst/>
          </a:prstGeom>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2775539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05" y="1172075"/>
            <a:ext cx="5606729" cy="4677504"/>
          </a:xfrm>
          <a:prstGeom prst="rect">
            <a:avLst/>
          </a:prstGeom>
        </p:spPr>
      </p:pic>
      <p:sp>
        <p:nvSpPr>
          <p:cNvPr id="4" name="TextBox 3"/>
          <p:cNvSpPr txBox="1"/>
          <p:nvPr/>
        </p:nvSpPr>
        <p:spPr>
          <a:xfrm>
            <a:off x="6077499" y="1985501"/>
            <a:ext cx="2919018" cy="600164"/>
          </a:xfrm>
          <a:prstGeom prst="rect">
            <a:avLst/>
          </a:prstGeom>
          <a:noFill/>
        </p:spPr>
        <p:txBody>
          <a:bodyPr wrap="square" rtlCol="0">
            <a:spAutoFit/>
          </a:bodyPr>
          <a:lstStyle/>
          <a:p>
            <a:r>
              <a:rPr lang="en-US" sz="3300" u="sng" dirty="0" smtClean="0"/>
              <a:t>Cohort </a:t>
            </a:r>
            <a:r>
              <a:rPr lang="en-US" sz="3300" u="sng" dirty="0"/>
              <a:t>8 and 5</a:t>
            </a:r>
          </a:p>
        </p:txBody>
      </p:sp>
    </p:spTree>
    <p:extLst>
      <p:ext uri="{BB962C8B-B14F-4D97-AF65-F5344CB8AC3E}">
        <p14:creationId xmlns:p14="http://schemas.microsoft.com/office/powerpoint/2010/main" val="4048522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31532</TotalTime>
  <Words>1711</Words>
  <Application>Microsoft Office PowerPoint</Application>
  <PresentationFormat>On-screen Show (4:3)</PresentationFormat>
  <Paragraphs>522</Paragraphs>
  <Slides>48</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48</vt:i4>
      </vt:variant>
    </vt:vector>
  </HeadingPairs>
  <TitlesOfParts>
    <vt:vector size="57" baseType="lpstr">
      <vt:lpstr>Arial</vt:lpstr>
      <vt:lpstr>Arial Rounded MT Bold</vt:lpstr>
      <vt:lpstr>Bernard MT Condensed</vt:lpstr>
      <vt:lpstr>Broadway</vt:lpstr>
      <vt:lpstr>Calibri</vt:lpstr>
      <vt:lpstr>Open Sans</vt:lpstr>
      <vt:lpstr>Tahoma</vt:lpstr>
      <vt:lpstr>Times New Roman</vt:lpstr>
      <vt:lpstr>Office Theme</vt:lpstr>
      <vt:lpstr>INT254 Fundamentals of  Machine Learning </vt:lpstr>
      <vt:lpstr>Course details</vt:lpstr>
      <vt:lpstr>Course Assessment Model</vt:lpstr>
      <vt:lpstr>PowerPoint Presentation</vt:lpstr>
      <vt:lpstr>PowerPoint Presentation</vt:lpstr>
      <vt:lpstr>PowerPoint Presentation</vt:lpstr>
      <vt:lpstr>What are Cohorts</vt:lpstr>
      <vt:lpstr>Purpose of Cohorts</vt:lpstr>
      <vt:lpstr>PowerPoint Presentation</vt:lpstr>
      <vt:lpstr>Star Course</vt:lpstr>
      <vt:lpstr>Course Outcomes</vt:lpstr>
      <vt:lpstr>CO-PO Mapping</vt:lpstr>
      <vt:lpstr>OPEN EDUCATIONAL RESOURCE</vt:lpstr>
      <vt:lpstr>PowerPoint Presentation</vt:lpstr>
      <vt:lpstr>Machine Learning</vt:lpstr>
      <vt:lpstr>Learning – Aspect #1</vt:lpstr>
      <vt:lpstr>Discrete/Labeled dataset</vt:lpstr>
      <vt:lpstr>What is Machine Learning</vt:lpstr>
      <vt:lpstr>Cont.</vt:lpstr>
      <vt:lpstr>Use of Machine Learning</vt:lpstr>
      <vt:lpstr>Cont.</vt:lpstr>
      <vt:lpstr>Types of Machine Learning</vt:lpstr>
      <vt:lpstr>Aspect #1 Challenge</vt:lpstr>
      <vt:lpstr>Learning – Aspect #2</vt:lpstr>
      <vt:lpstr>Learning – Aspect #2</vt:lpstr>
      <vt:lpstr> Continuous dataset</vt:lpstr>
      <vt:lpstr>Learning – Aspect #3</vt:lpstr>
      <vt:lpstr>Learning – Aspect #3</vt:lpstr>
      <vt:lpstr> Unknown dataset</vt:lpstr>
      <vt:lpstr>Learning – Aspect #4</vt:lpstr>
      <vt:lpstr>Learning – Aspect #4</vt:lpstr>
      <vt:lpstr> Iterative revisit</vt:lpstr>
      <vt:lpstr> Aspect summary</vt:lpstr>
      <vt:lpstr> Aspect summary</vt:lpstr>
      <vt:lpstr> Human v/s Computers</vt:lpstr>
      <vt:lpstr>Machine Learning</vt:lpstr>
      <vt:lpstr>PowerPoint Presentation</vt:lpstr>
      <vt:lpstr>PowerPoint Presentation</vt:lpstr>
      <vt:lpstr>The course contents</vt:lpstr>
      <vt:lpstr>The course contents</vt:lpstr>
      <vt:lpstr>Linear Algebra </vt:lpstr>
      <vt:lpstr>Data handling and visualization</vt:lpstr>
      <vt:lpstr>Dimension Reduction</vt:lpstr>
      <vt:lpstr>Fuzzy Logic</vt:lpstr>
      <vt:lpstr>Genetic Algorithms</vt:lpstr>
      <vt:lpstr>Swarm optimization Techniques</vt:lpstr>
      <vt:lpstr>Get Set Go!!!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ANKITA</cp:lastModifiedBy>
  <cp:revision>254</cp:revision>
  <dcterms:created xsi:type="dcterms:W3CDTF">2013-10-21T21:58:54Z</dcterms:created>
  <dcterms:modified xsi:type="dcterms:W3CDTF">2024-01-09T10:54:34Z</dcterms:modified>
</cp:coreProperties>
</file>